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1" roundtripDataSignature="AMtx7miqpV1qD8lDtF2fXyhihXUv77I6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9F526D-CC5B-4802-B597-90F5E5908167}">
  <a:tblStyle styleId="{AF9F526D-CC5B-4802-B597-90F5E5908167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tcBdr/>
        <a:fill>
          <a:solidFill>
            <a:srgbClr val="CFD7E7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FD7E7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3"/>
  </p:normalViewPr>
  <p:slideViewPr>
    <p:cSldViewPr snapToGrid="0">
      <p:cViewPr varScale="1">
        <p:scale>
          <a:sx n="160" d="100"/>
          <a:sy n="160" d="100"/>
        </p:scale>
        <p:origin x="24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71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554433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92" name="Google Shape;29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23" name="Google Shape;323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40" name="Google Shape;340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65" name="Google Shape;36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21" name="Google Shape;42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71" name="Google Shape;47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25" name="Google Shape;52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77" name="Google Shape;57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94" name="Google Shape;59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47" name="Google Shape;64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99" name="Google Shape;69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50" name="Google Shape;75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a20789ab13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69" name="Google Shape;769;ga20789ab1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a20789ab1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19" name="Google Shape;819;ga20789ab1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70" name="Google Shape;870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88" name="Google Shape;888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5" name="Google Shape;9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3" name="Google Shape;9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0" name="Google Shape;930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4" name="Google Shape;101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5" name="Google Shape;107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4" name="Google Shape;1104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0" name="Google Shape;1130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8" name="Google Shape;1148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6" name="Google Shape;1166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a20789ab13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85" name="Google Shape;1185;ga20789ab13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04" name="Google Shape;1204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4" name="Google Shape;1224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a20789ab13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4" name="Google Shape;1244;ga20789ab13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2" name="Google Shape;1262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a15a2bb79d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1" name="Google Shape;121;ga15a2bb79d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0" name="Google Shape;1280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8" name="Google Shape;1298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3" name="Google Shape;1323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2" name="Google Shape;1342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61" name="Google Shape;1361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3" name="Google Shape;1383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02" name="Google Shape;1402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1" name="Google Shape;1421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1" name="Google Shape;1441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61" name="Google Shape;1461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9" name="Google Shape;149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3" name="Google Shape;1483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5" name="Google Shape;1505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0" name="Google Shape;1530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3" name="Google Shape;1613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36" name="Google Shape;1636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p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5" name="Google Shape;1655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p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78" name="Google Shape;1678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99" name="Google Shape;1699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17" name="Google Shape;1717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36" name="Google Shape;1736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73" name="Google Shape;173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p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54" name="Google Shape;1754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72" name="Google Shape;1772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p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90" name="Google Shape;1790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p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08" name="Google Shape;1808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26" name="Google Shape;182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7" name="Google Shape;1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54" name="Google Shape;25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73" name="Google Shape;27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7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7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7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6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6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7"/>
          <p:cNvSpPr txBox="1">
            <a:spLocks noGrp="1"/>
          </p:cNvSpPr>
          <p:nvPr>
            <p:ph type="title"/>
          </p:nvPr>
        </p:nvSpPr>
        <p:spPr>
          <a:xfrm rot="5400000">
            <a:off x="6012656" y="771525"/>
            <a:ext cx="3290888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7"/>
          <p:cNvSpPr txBox="1">
            <a:spLocks noGrp="1"/>
          </p:cNvSpPr>
          <p:nvPr>
            <p:ph type="body" idx="1"/>
          </p:nvPr>
        </p:nvSpPr>
        <p:spPr>
          <a:xfrm rot="5400000">
            <a:off x="1821656" y="-1209675"/>
            <a:ext cx="3290888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7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8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8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9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9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9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0"/>
          <p:cNvSpPr txBox="1">
            <a:spLocks noGrp="1"/>
          </p:cNvSpPr>
          <p:nvPr>
            <p:ph type="body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40"/>
          <p:cNvSpPr txBox="1">
            <a:spLocks noGrp="1"/>
          </p:cNvSpPr>
          <p:nvPr>
            <p:ph type="body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4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0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1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41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41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41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4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1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2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3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4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JhengHe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4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4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4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4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5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JhengHe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5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/>
          </a:p>
        </p:txBody>
      </p:sp>
      <p:sp>
        <p:nvSpPr>
          <p:cNvPr id="68" name="Google Shape;68;p45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4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5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  <a:defRPr sz="4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6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/>
          </a:p>
        </p:txBody>
      </p:sp>
      <p:sp>
        <p:nvSpPr>
          <p:cNvPr id="12" name="Google Shape;12;p3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/>
          </a:p>
        </p:txBody>
      </p:sp>
      <p:sp>
        <p:nvSpPr>
          <p:cNvPr id="13" name="Google Shape;13;p3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/>
          </a:p>
        </p:txBody>
      </p:sp>
      <p:sp>
        <p:nvSpPr>
          <p:cNvPr id="14" name="Google Shape;14;p36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 descr="D:\Downloads\WEBGL封面jpg_工作區域 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4" y="-1588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3245156" y="1385342"/>
            <a:ext cx="25203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959"/>
              <a:buFont typeface="Microsoft JhengHei"/>
              <a:buNone/>
            </a:pPr>
            <a:r>
              <a:rPr lang="en-US" sz="3206" b="1">
                <a:solidFill>
                  <a:srgbClr val="002060"/>
                </a:solidFill>
              </a:rPr>
              <a:t>WebGL </a:t>
            </a:r>
            <a:br>
              <a:rPr lang="en-US" sz="3206" b="1">
                <a:solidFill>
                  <a:srgbClr val="002060"/>
                </a:solidFill>
              </a:rPr>
            </a:br>
            <a:r>
              <a:rPr lang="en-US" sz="3206" b="1">
                <a:solidFill>
                  <a:srgbClr val="002060"/>
                </a:solidFill>
              </a:rPr>
              <a:t>Lesson 8</a:t>
            </a:r>
            <a:endParaRPr sz="3206" b="1">
              <a:solidFill>
                <a:srgbClr val="002060"/>
              </a:solidFill>
            </a:endParaRPr>
          </a:p>
        </p:txBody>
      </p:sp>
      <p:pic>
        <p:nvPicPr>
          <p:cNvPr id="90" name="Google Shape;90;p1" descr="D:\Downloads\111-1114675_user-login-person-man-enter-person-login-ico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71436" y="162928"/>
            <a:ext cx="360040" cy="37678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>
            <a:spLocks noGrp="1"/>
          </p:cNvSpPr>
          <p:nvPr>
            <p:ph type="subTitle" idx="1"/>
          </p:nvPr>
        </p:nvSpPr>
        <p:spPr>
          <a:xfrm>
            <a:off x="4233958" y="152400"/>
            <a:ext cx="19419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1800"/>
              <a:buNone/>
            </a:pPr>
            <a:r>
              <a:rPr lang="en-US" sz="1800">
                <a:solidFill>
                  <a:srgbClr val="E36C09"/>
                </a:solidFill>
              </a:rPr>
              <a:t>Yen-Yi Chen</a:t>
            </a:r>
            <a:endParaRPr sz="1800">
              <a:solidFill>
                <a:srgbClr val="E36C09"/>
              </a:solidFill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588551" y="594044"/>
            <a:ext cx="2873312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linss@ntou.edu.tw</a:t>
            </a:r>
            <a:endParaRPr sz="1800" b="0" i="0" u="none" strike="noStrike" cap="none">
              <a:solidFill>
                <a:srgbClr val="36609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6609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3" name="Google Shape;93;p1" descr="D:\Downloads\mail-142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28511" y="622224"/>
            <a:ext cx="3600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/>
          <p:nvPr/>
        </p:nvSpPr>
        <p:spPr>
          <a:xfrm>
            <a:off x="3025207" y="3503265"/>
            <a:ext cx="3028492" cy="463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Shading</a:t>
            </a:r>
            <a:endParaRPr sz="2400" b="1" i="0" u="none" strike="noStrike" cap="none">
              <a:solidFill>
                <a:srgbClr val="36609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3025207" y="2911698"/>
            <a:ext cx="3028492" cy="463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Lighting</a:t>
            </a:r>
            <a:endParaRPr sz="2400" b="1" i="0" u="none" strike="noStrike" cap="none">
              <a:solidFill>
                <a:srgbClr val="36609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6" name="Google Shape;96;p1" descr="D:\Downloads\111-1114675_user-login-person-man-enter-person-login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28511" y="200053"/>
            <a:ext cx="360040" cy="37678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"/>
          <p:cNvSpPr txBox="1">
            <a:spLocks noGrp="1"/>
          </p:cNvSpPr>
          <p:nvPr>
            <p:ph type="subTitle" idx="1"/>
          </p:nvPr>
        </p:nvSpPr>
        <p:spPr>
          <a:xfrm>
            <a:off x="1588551" y="189550"/>
            <a:ext cx="17871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1800"/>
              <a:buNone/>
            </a:pPr>
            <a:r>
              <a:rPr lang="en-US" sz="1800">
                <a:solidFill>
                  <a:srgbClr val="366092"/>
                </a:solidFill>
              </a:rPr>
              <a:t>Shih-Syun Lin</a:t>
            </a:r>
            <a:endParaRPr sz="1800">
              <a:solidFill>
                <a:srgbClr val="366092"/>
              </a:solidFill>
            </a:endParaRPr>
          </a:p>
        </p:txBody>
      </p:sp>
      <p:pic>
        <p:nvPicPr>
          <p:cNvPr id="98" name="Google Shape;98;p1" descr="D:\Downloads\mail-142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83511" y="622224"/>
            <a:ext cx="3600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>
            <a:spLocks noGrp="1"/>
          </p:cNvSpPr>
          <p:nvPr>
            <p:ph type="subTitle" idx="1"/>
          </p:nvPr>
        </p:nvSpPr>
        <p:spPr>
          <a:xfrm>
            <a:off x="4246040" y="603344"/>
            <a:ext cx="38289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1800"/>
              <a:buNone/>
            </a:pPr>
            <a:r>
              <a:rPr lang="en-US" sz="1800">
                <a:solidFill>
                  <a:srgbClr val="E36C09"/>
                </a:solidFill>
              </a:rPr>
              <a:t>cloudya07@email.ntou.edu.tw</a:t>
            </a:r>
            <a:endParaRPr sz="1800">
              <a:solidFill>
                <a:srgbClr val="E36C0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0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37474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一、Lighting簡介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295" name="Google Shape;295;p10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296" name="Google Shape;296;p10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97" name="Google Shape;297;p10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98" name="Google Shape;298;p10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99" name="Google Shape;299;p10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300" name="Google Shape;300;p10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301" name="Google Shape;301;p10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02" name="Google Shape;302;p10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03" name="Google Shape;303;p10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304" name="Google Shape;304;p10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305" name="Google Shape;305;p10"/>
          <p:cNvSpPr txBox="1"/>
          <p:nvPr/>
        </p:nvSpPr>
        <p:spPr>
          <a:xfrm>
            <a:off x="481584" y="1369907"/>
            <a:ext cx="3078207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4. 探照光 Spot light 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06" name="Google Shape;306;p10"/>
          <p:cNvSpPr/>
          <p:nvPr/>
        </p:nvSpPr>
        <p:spPr>
          <a:xfrm>
            <a:off x="889248" y="899880"/>
            <a:ext cx="573100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（四）光源類型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307" name="Google Shape;307;p10"/>
          <p:cNvGrpSpPr/>
          <p:nvPr/>
        </p:nvGrpSpPr>
        <p:grpSpPr>
          <a:xfrm>
            <a:off x="6828752" y="2377460"/>
            <a:ext cx="2135557" cy="1302487"/>
            <a:chOff x="8396654" y="3845272"/>
            <a:chExt cx="2734040" cy="1667505"/>
          </a:xfrm>
        </p:grpSpPr>
        <p:sp>
          <p:nvSpPr>
            <p:cNvPr id="308" name="Google Shape;308;p10"/>
            <p:cNvSpPr/>
            <p:nvPr/>
          </p:nvSpPr>
          <p:spPr>
            <a:xfrm>
              <a:off x="8396654" y="4404946"/>
              <a:ext cx="1186961" cy="1107831"/>
            </a:xfrm>
            <a:prstGeom prst="rect">
              <a:avLst/>
            </a:prstGeom>
            <a:solidFill>
              <a:srgbClr val="FFFF00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0"/>
            <p:cNvSpPr txBox="1"/>
            <p:nvPr/>
          </p:nvSpPr>
          <p:spPr>
            <a:xfrm>
              <a:off x="9311053" y="4404864"/>
              <a:ext cx="2901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0"/>
            <p:cNvSpPr txBox="1"/>
            <p:nvPr/>
          </p:nvSpPr>
          <p:spPr>
            <a:xfrm>
              <a:off x="9311053" y="5143445"/>
              <a:ext cx="2725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0"/>
            <p:cNvSpPr/>
            <p:nvPr/>
          </p:nvSpPr>
          <p:spPr>
            <a:xfrm rot="-6654995">
              <a:off x="10594546" y="3812941"/>
              <a:ext cx="360484" cy="624254"/>
            </a:xfrm>
            <a:prstGeom prst="can">
              <a:avLst>
                <a:gd name="adj" fmla="val 25000"/>
              </a:avLst>
            </a:prstGeom>
            <a:solidFill>
              <a:srgbClr val="FFC000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2" name="Google Shape;312;p10"/>
            <p:cNvCxnSpPr/>
            <p:nvPr/>
          </p:nvCxnSpPr>
          <p:spPr>
            <a:xfrm rot="10800000">
              <a:off x="8889023" y="4125068"/>
              <a:ext cx="1529858" cy="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3" name="Google Shape;313;p10"/>
            <p:cNvCxnSpPr/>
            <p:nvPr/>
          </p:nvCxnSpPr>
          <p:spPr>
            <a:xfrm flipH="1">
              <a:off x="9689123" y="4404864"/>
              <a:ext cx="861646" cy="650713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" name="Google Shape;314;p10"/>
            <p:cNvCxnSpPr>
              <a:stCxn id="311" idx="1"/>
            </p:cNvCxnSpPr>
            <p:nvPr/>
          </p:nvCxnSpPr>
          <p:spPr>
            <a:xfrm flipH="1">
              <a:off x="9689129" y="4236500"/>
              <a:ext cx="794100" cy="282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15" name="Google Shape;315;p10"/>
            <p:cNvCxnSpPr/>
            <p:nvPr/>
          </p:nvCxnSpPr>
          <p:spPr>
            <a:xfrm flipH="1">
              <a:off x="9663445" y="4403390"/>
              <a:ext cx="834570" cy="50708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16" name="Google Shape;316;p10"/>
            <p:cNvCxnSpPr/>
            <p:nvPr/>
          </p:nvCxnSpPr>
          <p:spPr>
            <a:xfrm flipH="1">
              <a:off x="8928591" y="4194468"/>
              <a:ext cx="1448949" cy="6553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17" name="Google Shape;317;p10"/>
            <p:cNvCxnSpPr/>
            <p:nvPr/>
          </p:nvCxnSpPr>
          <p:spPr>
            <a:xfrm flipH="1">
              <a:off x="9699316" y="4353853"/>
              <a:ext cx="745763" cy="34131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18" name="Google Shape;318;p10"/>
            <p:cNvCxnSpPr/>
            <p:nvPr/>
          </p:nvCxnSpPr>
          <p:spPr>
            <a:xfrm flipH="1">
              <a:off x="9642540" y="4215454"/>
              <a:ext cx="794964" cy="15869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319" name="Google Shape;319;p10"/>
          <p:cNvSpPr/>
          <p:nvPr/>
        </p:nvSpPr>
        <p:spPr>
          <a:xfrm>
            <a:off x="791072" y="1824495"/>
            <a:ext cx="53902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最簡單的例子就是一般的電燈、手電筒。</a:t>
            </a: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探照光性質 : </a:t>
            </a: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20" name="Google Shape;320;p10"/>
          <p:cNvSpPr/>
          <p:nvPr/>
        </p:nvSpPr>
        <p:spPr>
          <a:xfrm>
            <a:off x="1157536" y="2456824"/>
            <a:ext cx="45720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3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具有位置</a:t>
            </a: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也具有方向</a:t>
            </a: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被光照到的強度會隨著與光的相對位置發生變化</a:t>
            </a: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也會隨著相對的角度發生變化</a:t>
            </a: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2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37474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一、Lighting簡介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326" name="Google Shape;326;p52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327" name="Google Shape;327;p52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28" name="Google Shape;328;p52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29" name="Google Shape;329;p52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30" name="Google Shape;330;p52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331" name="Google Shape;331;p52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332" name="Google Shape;332;p52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33" name="Google Shape;333;p52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34" name="Google Shape;334;p52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335" name="Google Shape;335;p52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336" name="Google Shape;336;p52"/>
          <p:cNvSpPr/>
          <p:nvPr/>
        </p:nvSpPr>
        <p:spPr>
          <a:xfrm>
            <a:off x="889248" y="875496"/>
            <a:ext cx="573100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（五）總結光源類型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37" name="Google Shape;337;p52"/>
          <p:cNvGraphicFramePr/>
          <p:nvPr/>
        </p:nvGraphicFramePr>
        <p:xfrm>
          <a:off x="593304" y="1294348"/>
          <a:ext cx="7472475" cy="3849150"/>
        </p:xfrm>
        <a:graphic>
          <a:graphicData uri="http://schemas.openxmlformats.org/drawingml/2006/table">
            <a:tbl>
              <a:tblPr firstRow="1" bandRow="1">
                <a:noFill/>
                <a:tableStyleId>{AF9F526D-CC5B-4802-B597-90F5E5908167}</a:tableStyleId>
              </a:tblPr>
              <a:tblGrid>
                <a:gridCol w="1115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5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5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5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5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96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1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77575" marR="77575" marT="38800" marB="38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有方向?</a:t>
                      </a:r>
                      <a:endParaRPr sz="12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77575" marR="77575" marT="38800" marB="38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有位置?</a:t>
                      </a:r>
                      <a:endParaRPr sz="12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77575" marR="77575" marT="38800" marB="38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相對位置影響強弱?</a:t>
                      </a:r>
                      <a:endParaRPr sz="12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77575" marR="77575" marT="38800" marB="38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小對角度影響強弱?</a:t>
                      </a:r>
                      <a:endParaRPr sz="12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77575" marR="77575" marT="38800" marB="38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具有屬性</a:t>
                      </a:r>
                      <a:endParaRPr sz="12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77575" marR="77575" marT="38800" marB="388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環境光</a:t>
                      </a:r>
                      <a:endParaRPr sz="12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77575" marR="77575" marT="38800" marB="38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✘</a:t>
                      </a:r>
                      <a:endParaRPr sz="1200" u="none" strike="noStrike" cap="none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77575" marR="77575" marT="38800" marB="38800" anchor="ctr">
                    <a:solidFill>
                      <a:srgbClr val="FFC3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✘</a:t>
                      </a:r>
                      <a:endParaRPr sz="1200" u="none" strike="noStrike" cap="none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77575" marR="77575" marT="38800" marB="38800" anchor="ctr">
                    <a:solidFill>
                      <a:srgbClr val="FFC3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不會</a:t>
                      </a:r>
                      <a:endParaRPr sz="12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77575" marR="77575" marT="38800" marB="38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不會</a:t>
                      </a:r>
                      <a:endParaRPr sz="1400" u="none" strike="noStrike" cap="none"/>
                    </a:p>
                  </a:txBody>
                  <a:tcPr marL="77575" marR="77575" marT="38800" marB="38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Ambient Color</a:t>
                      </a:r>
                      <a:endParaRPr sz="10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77575" marR="77575" marT="38800" marB="388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9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平行光</a:t>
                      </a:r>
                      <a:endParaRPr sz="12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77575" marR="77575" marT="38800" marB="38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rgbClr val="974806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✔</a:t>
                      </a:r>
                      <a:endParaRPr sz="1200" u="none" strike="noStrike" cap="none">
                        <a:solidFill>
                          <a:srgbClr val="974806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77575" marR="77575" marT="38800" marB="38800" anchor="ctr">
                    <a:solidFill>
                      <a:srgbClr val="B3FF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✘</a:t>
                      </a:r>
                      <a:endParaRPr sz="1200" u="none" strike="noStrike" cap="none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77575" marR="77575" marT="38800" marB="38800" anchor="ctr"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不會</a:t>
                      </a:r>
                      <a:endParaRPr sz="12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77575" marR="77575" marT="38800" marB="38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平行最弱、</a:t>
                      </a:r>
                      <a:endParaRPr sz="12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垂直最強</a:t>
                      </a:r>
                      <a:endParaRPr sz="12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77575" marR="77575" marT="38800" marB="38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Direction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Ambient Color</a:t>
                      </a:r>
                      <a:endParaRPr sz="10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Diffuse Color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Specular Color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intensity</a:t>
                      </a:r>
                      <a:endParaRPr sz="1400" u="none" strike="noStrike" cap="none"/>
                    </a:p>
                  </a:txBody>
                  <a:tcPr marL="77575" marR="77575" marT="38800" marB="388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9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點光源</a:t>
                      </a:r>
                      <a:endParaRPr sz="12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77575" marR="77575" marT="38800" marB="38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✘</a:t>
                      </a:r>
                      <a:endParaRPr sz="1200" u="none" strike="noStrike" cap="none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77575" marR="77575" marT="38800" marB="38800" anchor="ctr">
                    <a:solidFill>
                      <a:srgbClr val="FFC3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rgbClr val="974806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✔</a:t>
                      </a:r>
                      <a:endParaRPr sz="1200" u="none" strike="noStrike" cap="none">
                        <a:solidFill>
                          <a:srgbClr val="974806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77575" marR="77575" marT="38800" marB="38800" anchor="ctr">
                    <a:solidFill>
                      <a:srgbClr val="4BFF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越近越強、</a:t>
                      </a:r>
                      <a:endParaRPr sz="12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越遠越弱</a:t>
                      </a:r>
                      <a:endParaRPr sz="12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77575" marR="77575" marT="38800" marB="38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不會</a:t>
                      </a:r>
                      <a:endParaRPr sz="1400" u="none" strike="noStrike" cap="none"/>
                    </a:p>
                  </a:txBody>
                  <a:tcPr marL="77575" marR="77575" marT="38800" marB="38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Position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Ambient Color</a:t>
                      </a:r>
                      <a:endParaRPr sz="10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Diffuse Color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Specular Color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intensity</a:t>
                      </a:r>
                      <a:endParaRPr sz="1400" u="none" strike="noStrike" cap="none"/>
                    </a:p>
                  </a:txBody>
                  <a:tcPr marL="77575" marR="77575" marT="38800" marB="388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4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探照光</a:t>
                      </a:r>
                      <a:endParaRPr sz="12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77575" marR="77575" marT="38800" marB="38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rgbClr val="974806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✔</a:t>
                      </a:r>
                      <a:endParaRPr sz="1200" u="none" strike="noStrike" cap="none">
                        <a:solidFill>
                          <a:srgbClr val="974806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77575" marR="77575" marT="38800" marB="38800" anchor="ctr">
                    <a:solidFill>
                      <a:srgbClr val="B3FF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rgbClr val="974806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✔</a:t>
                      </a:r>
                      <a:endParaRPr sz="1200" u="none" strike="noStrike" cap="none">
                        <a:solidFill>
                          <a:srgbClr val="974806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77575" marR="77575" marT="38800" marB="38800" anchor="ctr">
                    <a:solidFill>
                      <a:srgbClr val="B3FF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越近越強、</a:t>
                      </a:r>
                      <a:endParaRPr sz="12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越遠越弱</a:t>
                      </a:r>
                      <a:endParaRPr sz="12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77575" marR="77575" marT="38800" marB="38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平行最弱、</a:t>
                      </a:r>
                      <a:endParaRPr sz="12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垂直最強</a:t>
                      </a:r>
                      <a:endParaRPr sz="12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77575" marR="77575" marT="38800" marB="38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Position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Direction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Ambient Color</a:t>
                      </a:r>
                      <a:endParaRPr sz="10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Diffuse Color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Specular Color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Intensity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Cutoff angle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Exponent</a:t>
                      </a:r>
                      <a:endParaRPr sz="10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77575" marR="77575" marT="38800" marB="388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3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37474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一、Lighting簡介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343" name="Google Shape;343;p53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344" name="Google Shape;344;p53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45" name="Google Shape;345;p53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46" name="Google Shape;346;p53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47" name="Google Shape;347;p53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348" name="Google Shape;348;p53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349" name="Google Shape;349;p53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50" name="Google Shape;350;p53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51" name="Google Shape;351;p53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352" name="Google Shape;352;p53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353" name="Google Shape;353;p53"/>
          <p:cNvSpPr/>
          <p:nvPr/>
        </p:nvSpPr>
        <p:spPr>
          <a:xfrm>
            <a:off x="889248" y="875496"/>
            <a:ext cx="573100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（六）光的反射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53"/>
          <p:cNvSpPr/>
          <p:nvPr/>
        </p:nvSpPr>
        <p:spPr>
          <a:xfrm>
            <a:off x="889248" y="1275565"/>
            <a:ext cx="445987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當光照到物體表面，會發生反射，可以分為3種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物體表面對於反射後的效果影響很大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53"/>
          <p:cNvSpPr txBox="1"/>
          <p:nvPr/>
        </p:nvSpPr>
        <p:spPr>
          <a:xfrm>
            <a:off x="326066" y="1968096"/>
            <a:ext cx="2454454" cy="64629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1.漫反射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(Diffuse reflection)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56" name="Google Shape;356;p53"/>
          <p:cNvSpPr txBox="1"/>
          <p:nvPr/>
        </p:nvSpPr>
        <p:spPr>
          <a:xfrm>
            <a:off x="3087512" y="1968096"/>
            <a:ext cx="2454454" cy="64629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2.環境反射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(Ambient reflection)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57" name="Google Shape;357;p53"/>
          <p:cNvSpPr txBox="1"/>
          <p:nvPr/>
        </p:nvSpPr>
        <p:spPr>
          <a:xfrm>
            <a:off x="5837125" y="1968096"/>
            <a:ext cx="2661006" cy="64629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3.鏡面反射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(Specular reflection)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58" name="Google Shape;358;p53"/>
          <p:cNvSpPr/>
          <p:nvPr/>
        </p:nvSpPr>
        <p:spPr>
          <a:xfrm>
            <a:off x="326066" y="2699471"/>
            <a:ext cx="264687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無論光的入射角度如何，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都會向所有方向發生反射。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53"/>
          <p:cNvSpPr/>
          <p:nvPr/>
        </p:nvSpPr>
        <p:spPr>
          <a:xfrm>
            <a:off x="3015535" y="2699471"/>
            <a:ext cx="264687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當光經過了無數次漫反射，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會在空間中留下環境光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53"/>
          <p:cNvSpPr/>
          <p:nvPr/>
        </p:nvSpPr>
        <p:spPr>
          <a:xfrm>
            <a:off x="6147842" y="2699471"/>
            <a:ext cx="223651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反射光和入射角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相同的角度反射出來。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53"/>
          <p:cNvSpPr/>
          <p:nvPr/>
        </p:nvSpPr>
        <p:spPr>
          <a:xfrm>
            <a:off x="304683" y="3353909"/>
            <a:ext cx="326243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每種光基本上都會有上述三種性質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53"/>
          <p:cNvSpPr/>
          <p:nvPr/>
        </p:nvSpPr>
        <p:spPr>
          <a:xfrm>
            <a:off x="304683" y="3710526"/>
            <a:ext cx="8440131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極端的例子 : 七彩霓虹燈，其燈泡的顏色(決定Specular顏色)與發出的光(決定Diffuse顏色)，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跟無數次漫反射可能呈白光(決定Ambient顏色)，皆不相同。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而白色日光燈Diffuse、 Ambient、 Specular基本相同 (都白色)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37474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一、Lighting簡介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368" name="Google Shape;368;p4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369" name="Google Shape;369;p4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70" name="Google Shape;370;p4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71" name="Google Shape;371;p4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373" name="Google Shape;373;p4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374" name="Google Shape;374;p4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75" name="Google Shape;375;p4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76" name="Google Shape;376;p4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377" name="Google Shape;377;p4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378" name="Google Shape;378;p4"/>
          <p:cNvSpPr/>
          <p:nvPr/>
        </p:nvSpPr>
        <p:spPr>
          <a:xfrm>
            <a:off x="889248" y="875496"/>
            <a:ext cx="573100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（六）光的反射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4"/>
          <p:cNvSpPr txBox="1"/>
          <p:nvPr/>
        </p:nvSpPr>
        <p:spPr>
          <a:xfrm>
            <a:off x="791072" y="1275565"/>
            <a:ext cx="3428686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1.漫反射(Diffuse reflection)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380" name="Google Shape;380;p4"/>
          <p:cNvGrpSpPr/>
          <p:nvPr/>
        </p:nvGrpSpPr>
        <p:grpSpPr>
          <a:xfrm>
            <a:off x="4399188" y="2722664"/>
            <a:ext cx="4744812" cy="2965666"/>
            <a:chOff x="5865584" y="3630219"/>
            <a:chExt cx="6326416" cy="3954221"/>
          </a:xfrm>
        </p:grpSpPr>
        <p:sp>
          <p:nvSpPr>
            <p:cNvPr id="381" name="Google Shape;381;p4"/>
            <p:cNvSpPr/>
            <p:nvPr/>
          </p:nvSpPr>
          <p:spPr>
            <a:xfrm>
              <a:off x="6820978" y="4780319"/>
              <a:ext cx="2506457" cy="2506457"/>
            </a:xfrm>
            <a:prstGeom prst="ellipse">
              <a:avLst/>
            </a:prstGeom>
            <a:gradFill>
              <a:gsLst>
                <a:gs pos="0">
                  <a:srgbClr val="FFFF00"/>
                </a:gs>
                <a:gs pos="33000">
                  <a:srgbClr val="FFFFB7"/>
                </a:gs>
                <a:gs pos="69000">
                  <a:schemeClr val="lt1"/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82" name="Google Shape;382;p4"/>
            <p:cNvSpPr/>
            <p:nvPr/>
          </p:nvSpPr>
          <p:spPr>
            <a:xfrm>
              <a:off x="5865584" y="6002325"/>
              <a:ext cx="5029200" cy="158211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383" name="Google Shape;383;p4"/>
            <p:cNvCxnSpPr/>
            <p:nvPr/>
          </p:nvCxnSpPr>
          <p:spPr>
            <a:xfrm>
              <a:off x="5865584" y="6002325"/>
              <a:ext cx="5029200" cy="0"/>
            </a:xfrm>
            <a:prstGeom prst="straightConnector1">
              <a:avLst/>
            </a:prstGeom>
            <a:noFill/>
            <a:ln w="571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4"/>
            <p:cNvCxnSpPr/>
            <p:nvPr/>
          </p:nvCxnSpPr>
          <p:spPr>
            <a:xfrm>
              <a:off x="6367294" y="4219577"/>
              <a:ext cx="1600200" cy="1752600"/>
            </a:xfrm>
            <a:prstGeom prst="straightConnector1">
              <a:avLst/>
            </a:prstGeom>
            <a:noFill/>
            <a:ln w="57150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85" name="Google Shape;385;p4"/>
            <p:cNvCxnSpPr/>
            <p:nvPr/>
          </p:nvCxnSpPr>
          <p:spPr>
            <a:xfrm rot="10800000" flipH="1">
              <a:off x="8057281" y="4749456"/>
              <a:ext cx="1576128" cy="123169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cxnSp>
          <p:nvCxnSpPr>
            <p:cNvPr id="386" name="Google Shape;386;p4"/>
            <p:cNvCxnSpPr/>
            <p:nvPr/>
          </p:nvCxnSpPr>
          <p:spPr>
            <a:xfrm rot="10800000">
              <a:off x="7160984" y="4402125"/>
              <a:ext cx="838200" cy="152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sp>
          <p:nvSpPr>
            <p:cNvPr id="387" name="Google Shape;387;p4"/>
            <p:cNvSpPr txBox="1"/>
            <p:nvPr/>
          </p:nvSpPr>
          <p:spPr>
            <a:xfrm>
              <a:off x="6461776" y="4589456"/>
              <a:ext cx="439415" cy="506421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88" name="Google Shape;388;p4"/>
            <p:cNvSpPr/>
            <p:nvPr/>
          </p:nvSpPr>
          <p:spPr>
            <a:xfrm>
              <a:off x="7629907" y="5983853"/>
              <a:ext cx="896815" cy="321286"/>
            </a:xfrm>
            <a:prstGeom prst="rect">
              <a:avLst/>
            </a:prstGeom>
            <a:solidFill>
              <a:srgbClr val="D99593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632423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土塊</a:t>
              </a:r>
              <a:endParaRPr sz="1800" b="1" i="0" u="none" strike="noStrike" cap="none">
                <a:solidFill>
                  <a:srgbClr val="632423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89" name="Google Shape;389;p4"/>
            <p:cNvSpPr txBox="1"/>
            <p:nvPr/>
          </p:nvSpPr>
          <p:spPr>
            <a:xfrm>
              <a:off x="9067800" y="3779207"/>
              <a:ext cx="3124200" cy="6976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面上方任何位置皆可以</a:t>
              </a:r>
              <a:r>
                <a:rPr lang="en-US" sz="14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觀察到Diffuse</a:t>
              </a:r>
              <a:endParaRPr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grpSp>
          <p:nvGrpSpPr>
            <p:cNvPr id="390" name="Google Shape;390;p4"/>
            <p:cNvGrpSpPr/>
            <p:nvPr/>
          </p:nvGrpSpPr>
          <p:grpSpPr>
            <a:xfrm rot="-777128">
              <a:off x="9497044" y="4328943"/>
              <a:ext cx="643652" cy="541750"/>
              <a:chOff x="6077445" y="1070743"/>
              <a:chExt cx="2460259" cy="2495514"/>
            </a:xfrm>
          </p:grpSpPr>
          <p:sp>
            <p:nvSpPr>
              <p:cNvPr id="391" name="Google Shape;391;p4"/>
              <p:cNvSpPr/>
              <p:nvPr/>
            </p:nvSpPr>
            <p:spPr>
              <a:xfrm rot="-1888119">
                <a:off x="6786827" y="1943655"/>
                <a:ext cx="453993" cy="1239081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cxnSp>
            <p:nvCxnSpPr>
              <p:cNvPr id="392" name="Google Shape;392;p4"/>
              <p:cNvCxnSpPr/>
              <p:nvPr/>
            </p:nvCxnSpPr>
            <p:spPr>
              <a:xfrm rot="-1888119">
                <a:off x="6224001" y="1471572"/>
                <a:ext cx="1839875" cy="107983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93" name="Google Shape;393;p4"/>
              <p:cNvCxnSpPr/>
              <p:nvPr/>
            </p:nvCxnSpPr>
            <p:spPr>
              <a:xfrm rot="-1888119" flipH="1">
                <a:off x="6645225" y="2419065"/>
                <a:ext cx="1839875" cy="71989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94" name="Google Shape;394;p4"/>
              <p:cNvSpPr/>
              <p:nvPr/>
            </p:nvSpPr>
            <p:spPr>
              <a:xfrm>
                <a:off x="6761285" y="2238420"/>
                <a:ext cx="237392" cy="206709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grpSp>
          <p:nvGrpSpPr>
            <p:cNvPr id="395" name="Google Shape;395;p4"/>
            <p:cNvGrpSpPr/>
            <p:nvPr/>
          </p:nvGrpSpPr>
          <p:grpSpPr>
            <a:xfrm rot="1426461" flipH="1">
              <a:off x="6745378" y="3893267"/>
              <a:ext cx="643652" cy="541750"/>
              <a:chOff x="6077445" y="1070743"/>
              <a:chExt cx="2460259" cy="2495514"/>
            </a:xfrm>
          </p:grpSpPr>
          <p:sp>
            <p:nvSpPr>
              <p:cNvPr id="396" name="Google Shape;396;p4"/>
              <p:cNvSpPr/>
              <p:nvPr/>
            </p:nvSpPr>
            <p:spPr>
              <a:xfrm rot="-1888119">
                <a:off x="6786827" y="1943655"/>
                <a:ext cx="453993" cy="1239081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cxnSp>
            <p:nvCxnSpPr>
              <p:cNvPr id="397" name="Google Shape;397;p4"/>
              <p:cNvCxnSpPr/>
              <p:nvPr/>
            </p:nvCxnSpPr>
            <p:spPr>
              <a:xfrm rot="-1888119">
                <a:off x="6224001" y="1471572"/>
                <a:ext cx="1839875" cy="107983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98" name="Google Shape;398;p4"/>
              <p:cNvCxnSpPr/>
              <p:nvPr/>
            </p:nvCxnSpPr>
            <p:spPr>
              <a:xfrm rot="-1888119" flipH="1">
                <a:off x="6645225" y="2419065"/>
                <a:ext cx="1839875" cy="71989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99" name="Google Shape;399;p4"/>
              <p:cNvSpPr/>
              <p:nvPr/>
            </p:nvSpPr>
            <p:spPr>
              <a:xfrm>
                <a:off x="6761285" y="2238420"/>
                <a:ext cx="237392" cy="206709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cxnSp>
          <p:nvCxnSpPr>
            <p:cNvPr id="400" name="Google Shape;400;p4"/>
            <p:cNvCxnSpPr/>
            <p:nvPr/>
          </p:nvCxnSpPr>
          <p:spPr>
            <a:xfrm rot="10800000" flipH="1">
              <a:off x="8443234" y="5540755"/>
              <a:ext cx="1101709" cy="28057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01" name="Google Shape;401;p4"/>
            <p:cNvSpPr txBox="1"/>
            <p:nvPr/>
          </p:nvSpPr>
          <p:spPr>
            <a:xfrm>
              <a:off x="9521348" y="5263602"/>
              <a:ext cx="2070304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Diffuse範圍</a:t>
              </a:r>
              <a:endPara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02" name="Google Shape;402;p4"/>
            <p:cNvSpPr txBox="1"/>
            <p:nvPr/>
          </p:nvSpPr>
          <p:spPr>
            <a:xfrm>
              <a:off x="6049715" y="5535688"/>
              <a:ext cx="13713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光線向量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403" name="Google Shape;403;p4"/>
            <p:cNvCxnSpPr/>
            <p:nvPr/>
          </p:nvCxnSpPr>
          <p:spPr>
            <a:xfrm rot="10800000">
              <a:off x="7114050" y="5724873"/>
              <a:ext cx="948300" cy="2352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04" name="Google Shape;404;p4"/>
            <p:cNvCxnSpPr/>
            <p:nvPr/>
          </p:nvCxnSpPr>
          <p:spPr>
            <a:xfrm rot="10800000">
              <a:off x="7244550" y="5494473"/>
              <a:ext cx="817800" cy="4656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05" name="Google Shape;405;p4"/>
            <p:cNvCxnSpPr/>
            <p:nvPr/>
          </p:nvCxnSpPr>
          <p:spPr>
            <a:xfrm rot="10800000">
              <a:off x="7463850" y="5251173"/>
              <a:ext cx="598500" cy="7089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06" name="Google Shape;406;p4"/>
            <p:cNvCxnSpPr>
              <a:stCxn id="385" idx="0"/>
            </p:cNvCxnSpPr>
            <p:nvPr/>
          </p:nvCxnSpPr>
          <p:spPr>
            <a:xfrm rot="10800000">
              <a:off x="7762681" y="5124053"/>
              <a:ext cx="294600" cy="8571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07" name="Google Shape;407;p4"/>
            <p:cNvCxnSpPr/>
            <p:nvPr/>
          </p:nvCxnSpPr>
          <p:spPr>
            <a:xfrm rot="10800000" flipH="1">
              <a:off x="8062350" y="5006073"/>
              <a:ext cx="4800" cy="9540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08" name="Google Shape;408;p4"/>
            <p:cNvCxnSpPr/>
            <p:nvPr/>
          </p:nvCxnSpPr>
          <p:spPr>
            <a:xfrm rot="10800000" flipH="1">
              <a:off x="8083633" y="5739622"/>
              <a:ext cx="948238" cy="235235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09" name="Google Shape;409;p4"/>
            <p:cNvCxnSpPr/>
            <p:nvPr/>
          </p:nvCxnSpPr>
          <p:spPr>
            <a:xfrm rot="10800000" flipH="1">
              <a:off x="8083633" y="5509108"/>
              <a:ext cx="817840" cy="465749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10" name="Google Shape;410;p4"/>
            <p:cNvCxnSpPr/>
            <p:nvPr/>
          </p:nvCxnSpPr>
          <p:spPr>
            <a:xfrm rot="10800000" flipH="1">
              <a:off x="8083633" y="5265875"/>
              <a:ext cx="598393" cy="708982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11" name="Google Shape;411;p4"/>
            <p:cNvCxnSpPr/>
            <p:nvPr/>
          </p:nvCxnSpPr>
          <p:spPr>
            <a:xfrm rot="10800000" flipH="1">
              <a:off x="8104667" y="5115047"/>
              <a:ext cx="294555" cy="85711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12" name="Google Shape;412;p4"/>
            <p:cNvCxnSpPr/>
            <p:nvPr/>
          </p:nvCxnSpPr>
          <p:spPr>
            <a:xfrm rot="10800000">
              <a:off x="8075384" y="3944925"/>
              <a:ext cx="0" cy="2057400"/>
            </a:xfrm>
            <a:prstGeom prst="straightConnector1">
              <a:avLst/>
            </a:prstGeom>
            <a:noFill/>
            <a:ln w="57150" cap="flat" cmpd="sng">
              <a:solidFill>
                <a:schemeClr val="hlink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413" name="Google Shape;413;p4"/>
            <p:cNvSpPr txBox="1"/>
            <p:nvPr/>
          </p:nvSpPr>
          <p:spPr>
            <a:xfrm>
              <a:off x="8014468" y="4457415"/>
              <a:ext cx="503151" cy="506421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14" name="Google Shape;414;p4"/>
            <p:cNvSpPr txBox="1"/>
            <p:nvPr/>
          </p:nvSpPr>
          <p:spPr>
            <a:xfrm>
              <a:off x="7678489" y="3630219"/>
              <a:ext cx="1371208" cy="410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法向量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415" name="Google Shape;415;p4"/>
          <p:cNvSpPr/>
          <p:nvPr/>
        </p:nvSpPr>
        <p:spPr>
          <a:xfrm>
            <a:off x="799866" y="1744340"/>
            <a:ext cx="5631375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當白光照到物體，物體會吸收部份的光，部分的光會漫反射出來。 Diffuse可以解釋為該物體的顏色。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416" name="Google Shape;416;p4"/>
          <p:cNvGrpSpPr/>
          <p:nvPr/>
        </p:nvGrpSpPr>
        <p:grpSpPr>
          <a:xfrm>
            <a:off x="497601" y="2578070"/>
            <a:ext cx="3272937" cy="2487676"/>
            <a:chOff x="497601" y="2351049"/>
            <a:chExt cx="3272937" cy="2487676"/>
          </a:xfrm>
        </p:grpSpPr>
        <p:pic>
          <p:nvPicPr>
            <p:cNvPr id="417" name="Google Shape;417;p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08896" y="2351049"/>
              <a:ext cx="2624476" cy="24683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8" name="Google Shape;418;p4"/>
            <p:cNvSpPr txBox="1"/>
            <p:nvPr/>
          </p:nvSpPr>
          <p:spPr>
            <a:xfrm>
              <a:off x="497601" y="4554032"/>
              <a:ext cx="3272937" cy="2846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毛茸茸的玩偶表面發生漫反射。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2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37474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一、Lighting簡介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424" name="Google Shape;424;p22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425" name="Google Shape;425;p22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26" name="Google Shape;426;p22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28" name="Google Shape;428;p22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429" name="Google Shape;429;p22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430" name="Google Shape;430;p22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433" name="Google Shape;433;p22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434" name="Google Shape;434;p22"/>
          <p:cNvSpPr/>
          <p:nvPr/>
        </p:nvSpPr>
        <p:spPr>
          <a:xfrm>
            <a:off x="889248" y="875496"/>
            <a:ext cx="573100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（六）光的反射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22"/>
          <p:cNvSpPr txBox="1"/>
          <p:nvPr/>
        </p:nvSpPr>
        <p:spPr>
          <a:xfrm>
            <a:off x="972200" y="1275565"/>
            <a:ext cx="3672952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2.環境反射(Ambient reflection)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36" name="Google Shape;436;p22"/>
          <p:cNvSpPr/>
          <p:nvPr/>
        </p:nvSpPr>
        <p:spPr>
          <a:xfrm>
            <a:off x="966523" y="1715401"/>
            <a:ext cx="7525400" cy="1627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1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每個物體對環境光的反射皆不同。例如，幾乎不反射環境光之物體，到了晚上，即使夜適應了，仍然看不太到。</a:t>
            </a:r>
            <a:endParaRPr/>
          </a:p>
          <a:p>
            <a:pPr marL="171450" marR="0" lvl="1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這種反射是為了簡化光照模型，而假設的一個參數。實際上要探討的話需要使用光跡追蹤（Ray tracing）來追蹤每個光子的去向，然而這已經超出本課程範圍。</a:t>
            </a:r>
            <a:endParaRPr/>
          </a:p>
          <a:p>
            <a:pPr marL="171450" marR="0" lvl="1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後面所對於環境光（ Ambient light ）與（ Ambient reflection）皆是以一個定值來使用。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437" name="Google Shape;437;p22"/>
          <p:cNvGrpSpPr/>
          <p:nvPr/>
        </p:nvGrpSpPr>
        <p:grpSpPr>
          <a:xfrm>
            <a:off x="2463072" y="3181633"/>
            <a:ext cx="5446182" cy="1888969"/>
            <a:chOff x="3341732" y="4220879"/>
            <a:chExt cx="7261576" cy="2518625"/>
          </a:xfrm>
        </p:grpSpPr>
        <p:sp>
          <p:nvSpPr>
            <p:cNvPr id="438" name="Google Shape;438;p22"/>
            <p:cNvSpPr/>
            <p:nvPr/>
          </p:nvSpPr>
          <p:spPr>
            <a:xfrm>
              <a:off x="3341732" y="5598490"/>
              <a:ext cx="5029200" cy="817028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38000">
                  <a:srgbClr val="F8F5FA"/>
                </a:gs>
                <a:gs pos="76000">
                  <a:srgbClr val="FFFFB7"/>
                </a:gs>
                <a:gs pos="100000">
                  <a:srgbClr val="FFFF75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439" name="Google Shape;439;p22"/>
            <p:cNvCxnSpPr/>
            <p:nvPr/>
          </p:nvCxnSpPr>
          <p:spPr>
            <a:xfrm>
              <a:off x="3341732" y="6436690"/>
              <a:ext cx="5029200" cy="0"/>
            </a:xfrm>
            <a:prstGeom prst="straightConnector1">
              <a:avLst/>
            </a:prstGeom>
            <a:noFill/>
            <a:ln w="571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22"/>
            <p:cNvCxnSpPr/>
            <p:nvPr/>
          </p:nvCxnSpPr>
          <p:spPr>
            <a:xfrm rot="10800000" flipH="1">
              <a:off x="5533429" y="5183821"/>
              <a:ext cx="1576128" cy="123169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cxnSp>
          <p:nvCxnSpPr>
            <p:cNvPr id="441" name="Google Shape;441;p22"/>
            <p:cNvCxnSpPr/>
            <p:nvPr/>
          </p:nvCxnSpPr>
          <p:spPr>
            <a:xfrm rot="10800000">
              <a:off x="4637132" y="4836490"/>
              <a:ext cx="838200" cy="152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sp>
          <p:nvSpPr>
            <p:cNvPr id="442" name="Google Shape;442;p22"/>
            <p:cNvSpPr/>
            <p:nvPr/>
          </p:nvSpPr>
          <p:spPr>
            <a:xfrm>
              <a:off x="5106055" y="6418218"/>
              <a:ext cx="896815" cy="321286"/>
            </a:xfrm>
            <a:prstGeom prst="rect">
              <a:avLst/>
            </a:prstGeom>
            <a:solidFill>
              <a:srgbClr val="D99593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632423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物質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43" name="Google Shape;443;p22"/>
            <p:cNvSpPr txBox="1"/>
            <p:nvPr/>
          </p:nvSpPr>
          <p:spPr>
            <a:xfrm>
              <a:off x="7479108" y="4448617"/>
              <a:ext cx="3124200" cy="6976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任何位置皆可以</a:t>
              </a:r>
              <a:r>
                <a:rPr lang="en-US" sz="14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觀察到Ambient</a:t>
              </a:r>
              <a:endParaRPr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grpSp>
          <p:nvGrpSpPr>
            <p:cNvPr id="444" name="Google Shape;444;p22"/>
            <p:cNvGrpSpPr/>
            <p:nvPr/>
          </p:nvGrpSpPr>
          <p:grpSpPr>
            <a:xfrm rot="-777128">
              <a:off x="6973192" y="4763308"/>
              <a:ext cx="643652" cy="541750"/>
              <a:chOff x="6077445" y="1070743"/>
              <a:chExt cx="2460259" cy="2495514"/>
            </a:xfrm>
          </p:grpSpPr>
          <p:sp>
            <p:nvSpPr>
              <p:cNvPr id="445" name="Google Shape;445;p22"/>
              <p:cNvSpPr/>
              <p:nvPr/>
            </p:nvSpPr>
            <p:spPr>
              <a:xfrm rot="-1888119">
                <a:off x="6786827" y="1943655"/>
                <a:ext cx="453993" cy="1239081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cxnSp>
            <p:nvCxnSpPr>
              <p:cNvPr id="446" name="Google Shape;446;p22"/>
              <p:cNvCxnSpPr/>
              <p:nvPr/>
            </p:nvCxnSpPr>
            <p:spPr>
              <a:xfrm rot="-1888119">
                <a:off x="6224001" y="1471572"/>
                <a:ext cx="1839875" cy="107983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47" name="Google Shape;447;p22"/>
              <p:cNvCxnSpPr/>
              <p:nvPr/>
            </p:nvCxnSpPr>
            <p:spPr>
              <a:xfrm rot="-1888119" flipH="1">
                <a:off x="6645225" y="2419065"/>
                <a:ext cx="1839875" cy="71989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8" name="Google Shape;448;p22"/>
              <p:cNvSpPr/>
              <p:nvPr/>
            </p:nvSpPr>
            <p:spPr>
              <a:xfrm>
                <a:off x="6761285" y="2238420"/>
                <a:ext cx="237392" cy="206709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grpSp>
          <p:nvGrpSpPr>
            <p:cNvPr id="449" name="Google Shape;449;p22"/>
            <p:cNvGrpSpPr/>
            <p:nvPr/>
          </p:nvGrpSpPr>
          <p:grpSpPr>
            <a:xfrm rot="1426461" flipH="1">
              <a:off x="4221526" y="4327632"/>
              <a:ext cx="643652" cy="541750"/>
              <a:chOff x="6077445" y="1070743"/>
              <a:chExt cx="2460259" cy="2495514"/>
            </a:xfrm>
          </p:grpSpPr>
          <p:sp>
            <p:nvSpPr>
              <p:cNvPr id="450" name="Google Shape;450;p22"/>
              <p:cNvSpPr/>
              <p:nvPr/>
            </p:nvSpPr>
            <p:spPr>
              <a:xfrm rot="-1888119">
                <a:off x="6786827" y="1943655"/>
                <a:ext cx="453993" cy="1239081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cxnSp>
            <p:nvCxnSpPr>
              <p:cNvPr id="451" name="Google Shape;451;p22"/>
              <p:cNvCxnSpPr/>
              <p:nvPr/>
            </p:nvCxnSpPr>
            <p:spPr>
              <a:xfrm rot="-1888119">
                <a:off x="6224001" y="1471572"/>
                <a:ext cx="1839875" cy="107983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52" name="Google Shape;452;p22"/>
              <p:cNvCxnSpPr/>
              <p:nvPr/>
            </p:nvCxnSpPr>
            <p:spPr>
              <a:xfrm rot="-1888119" flipH="1">
                <a:off x="6645225" y="2419065"/>
                <a:ext cx="1839875" cy="71989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3" name="Google Shape;453;p22"/>
              <p:cNvSpPr/>
              <p:nvPr/>
            </p:nvSpPr>
            <p:spPr>
              <a:xfrm>
                <a:off x="6761285" y="2238420"/>
                <a:ext cx="237392" cy="206709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cxnSp>
          <p:nvCxnSpPr>
            <p:cNvPr id="454" name="Google Shape;454;p22"/>
            <p:cNvCxnSpPr/>
            <p:nvPr/>
          </p:nvCxnSpPr>
          <p:spPr>
            <a:xfrm rot="10800000" flipH="1">
              <a:off x="5919382" y="5975120"/>
              <a:ext cx="1101709" cy="28057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5" name="Google Shape;455;p22"/>
            <p:cNvSpPr txBox="1"/>
            <p:nvPr/>
          </p:nvSpPr>
          <p:spPr>
            <a:xfrm>
              <a:off x="6997496" y="5697967"/>
              <a:ext cx="2416027" cy="4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Ambient範圍</a:t>
              </a:r>
              <a:endPara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456" name="Google Shape;456;p22"/>
            <p:cNvCxnSpPr/>
            <p:nvPr/>
          </p:nvCxnSpPr>
          <p:spPr>
            <a:xfrm rot="10800000">
              <a:off x="3638746" y="6100148"/>
              <a:ext cx="0" cy="311084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57" name="Google Shape;457;p22"/>
            <p:cNvCxnSpPr/>
            <p:nvPr/>
          </p:nvCxnSpPr>
          <p:spPr>
            <a:xfrm rot="10800000">
              <a:off x="4007962" y="6100148"/>
              <a:ext cx="0" cy="311084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58" name="Google Shape;458;p22"/>
            <p:cNvCxnSpPr/>
            <p:nvPr/>
          </p:nvCxnSpPr>
          <p:spPr>
            <a:xfrm rot="10800000">
              <a:off x="4375892" y="6100148"/>
              <a:ext cx="0" cy="311084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59" name="Google Shape;459;p22"/>
            <p:cNvCxnSpPr/>
            <p:nvPr/>
          </p:nvCxnSpPr>
          <p:spPr>
            <a:xfrm rot="10800000">
              <a:off x="4738125" y="6107134"/>
              <a:ext cx="0" cy="311084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60" name="Google Shape;460;p22"/>
            <p:cNvCxnSpPr/>
            <p:nvPr/>
          </p:nvCxnSpPr>
          <p:spPr>
            <a:xfrm rot="10800000">
              <a:off x="5106055" y="6107134"/>
              <a:ext cx="0" cy="311084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61" name="Google Shape;461;p22"/>
            <p:cNvCxnSpPr/>
            <p:nvPr/>
          </p:nvCxnSpPr>
          <p:spPr>
            <a:xfrm rot="10800000">
              <a:off x="5484767" y="6100148"/>
              <a:ext cx="0" cy="311084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62" name="Google Shape;462;p22"/>
            <p:cNvCxnSpPr/>
            <p:nvPr/>
          </p:nvCxnSpPr>
          <p:spPr>
            <a:xfrm rot="10800000">
              <a:off x="5847000" y="6107134"/>
              <a:ext cx="0" cy="311084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63" name="Google Shape;463;p22"/>
            <p:cNvCxnSpPr/>
            <p:nvPr/>
          </p:nvCxnSpPr>
          <p:spPr>
            <a:xfrm rot="10800000">
              <a:off x="6214930" y="6107134"/>
              <a:ext cx="0" cy="311084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64" name="Google Shape;464;p22"/>
            <p:cNvCxnSpPr/>
            <p:nvPr/>
          </p:nvCxnSpPr>
          <p:spPr>
            <a:xfrm rot="10800000">
              <a:off x="6583335" y="6107134"/>
              <a:ext cx="0" cy="311084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65" name="Google Shape;465;p22"/>
            <p:cNvCxnSpPr/>
            <p:nvPr/>
          </p:nvCxnSpPr>
          <p:spPr>
            <a:xfrm rot="10800000">
              <a:off x="6945568" y="6114120"/>
              <a:ext cx="0" cy="311084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66" name="Google Shape;466;p22"/>
            <p:cNvCxnSpPr/>
            <p:nvPr/>
          </p:nvCxnSpPr>
          <p:spPr>
            <a:xfrm rot="10800000">
              <a:off x="7313498" y="6114120"/>
              <a:ext cx="0" cy="311084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67" name="Google Shape;467;p22"/>
            <p:cNvCxnSpPr/>
            <p:nvPr/>
          </p:nvCxnSpPr>
          <p:spPr>
            <a:xfrm rot="10800000">
              <a:off x="7686271" y="6114120"/>
              <a:ext cx="0" cy="311084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68" name="Google Shape;468;p22"/>
            <p:cNvCxnSpPr/>
            <p:nvPr/>
          </p:nvCxnSpPr>
          <p:spPr>
            <a:xfrm rot="10800000">
              <a:off x="8048504" y="6121106"/>
              <a:ext cx="0" cy="311084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3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37474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一、Lighting簡介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474" name="Google Shape;474;p23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475" name="Google Shape;475;p23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479" name="Google Shape;479;p23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480" name="Google Shape;480;p23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483" name="Google Shape;483;p23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484" name="Google Shape;484;p23"/>
          <p:cNvSpPr/>
          <p:nvPr/>
        </p:nvSpPr>
        <p:spPr>
          <a:xfrm>
            <a:off x="889248" y="875496"/>
            <a:ext cx="573100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（六）光的反射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23"/>
          <p:cNvSpPr txBox="1"/>
          <p:nvPr/>
        </p:nvSpPr>
        <p:spPr>
          <a:xfrm>
            <a:off x="954228" y="1275565"/>
            <a:ext cx="3855516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3.鏡面反射(Specular reflection)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86" name="Google Shape;486;p23"/>
          <p:cNvSpPr/>
          <p:nvPr/>
        </p:nvSpPr>
        <p:spPr>
          <a:xfrm>
            <a:off x="954228" y="1698534"/>
            <a:ext cx="510909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物體的鏡面反射並不一定就直接是光的顏色，例如黃金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487" name="Google Shape;487;p23"/>
          <p:cNvGrpSpPr/>
          <p:nvPr/>
        </p:nvGrpSpPr>
        <p:grpSpPr>
          <a:xfrm>
            <a:off x="329007" y="2315754"/>
            <a:ext cx="6018589" cy="2406647"/>
            <a:chOff x="5583146" y="3006958"/>
            <a:chExt cx="8024787" cy="3208865"/>
          </a:xfrm>
        </p:grpSpPr>
        <p:sp>
          <p:nvSpPr>
            <p:cNvPr id="488" name="Google Shape;488;p23"/>
            <p:cNvSpPr/>
            <p:nvPr/>
          </p:nvSpPr>
          <p:spPr>
            <a:xfrm rot="-8346179">
              <a:off x="8410101" y="3401745"/>
              <a:ext cx="1609645" cy="2445722"/>
            </a:xfrm>
            <a:prstGeom prst="triangle">
              <a:avLst>
                <a:gd name="adj" fmla="val 49109"/>
              </a:avLst>
            </a:prstGeom>
            <a:gradFill>
              <a:gsLst>
                <a:gs pos="0">
                  <a:srgbClr val="FFFF00"/>
                </a:gs>
                <a:gs pos="30000">
                  <a:srgbClr val="FFFF75"/>
                </a:gs>
                <a:gs pos="67000">
                  <a:srgbClr val="FFFFB7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489" name="Google Shape;489;p23"/>
            <p:cNvCxnSpPr/>
            <p:nvPr/>
          </p:nvCxnSpPr>
          <p:spPr>
            <a:xfrm>
              <a:off x="6125365" y="5637762"/>
              <a:ext cx="5029200" cy="0"/>
            </a:xfrm>
            <a:prstGeom prst="straightConnector1">
              <a:avLst/>
            </a:prstGeom>
            <a:noFill/>
            <a:ln w="571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90" name="Google Shape;490;p23"/>
            <p:cNvCxnSpPr/>
            <p:nvPr/>
          </p:nvCxnSpPr>
          <p:spPr>
            <a:xfrm rot="10800000">
              <a:off x="8335165" y="3580362"/>
              <a:ext cx="0" cy="2057400"/>
            </a:xfrm>
            <a:prstGeom prst="straightConnector1">
              <a:avLst/>
            </a:prstGeom>
            <a:noFill/>
            <a:ln w="57150" cap="flat" cmpd="sng">
              <a:solidFill>
                <a:schemeClr val="hlink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491" name="Google Shape;491;p23"/>
            <p:cNvCxnSpPr/>
            <p:nvPr/>
          </p:nvCxnSpPr>
          <p:spPr>
            <a:xfrm>
              <a:off x="6627075" y="3855014"/>
              <a:ext cx="1600200" cy="1752600"/>
            </a:xfrm>
            <a:prstGeom prst="straightConnector1">
              <a:avLst/>
            </a:prstGeom>
            <a:noFill/>
            <a:ln w="57150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2" name="Google Shape;492;p23"/>
            <p:cNvCxnSpPr/>
            <p:nvPr/>
          </p:nvCxnSpPr>
          <p:spPr>
            <a:xfrm rot="10800000" flipH="1">
              <a:off x="8317062" y="4384893"/>
              <a:ext cx="1576128" cy="123169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cxnSp>
          <p:nvCxnSpPr>
            <p:cNvPr id="493" name="Google Shape;493;p23"/>
            <p:cNvCxnSpPr/>
            <p:nvPr/>
          </p:nvCxnSpPr>
          <p:spPr>
            <a:xfrm rot="10800000">
              <a:off x="7420765" y="4037562"/>
              <a:ext cx="838200" cy="152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sp>
          <p:nvSpPr>
            <p:cNvPr id="494" name="Google Shape;494;p23"/>
            <p:cNvSpPr txBox="1"/>
            <p:nvPr/>
          </p:nvSpPr>
          <p:spPr>
            <a:xfrm>
              <a:off x="8274249" y="4092852"/>
              <a:ext cx="503151" cy="506421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95" name="Google Shape;495;p23"/>
            <p:cNvSpPr txBox="1"/>
            <p:nvPr/>
          </p:nvSpPr>
          <p:spPr>
            <a:xfrm>
              <a:off x="6721557" y="4224893"/>
              <a:ext cx="439415" cy="506421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96" name="Google Shape;496;p23"/>
            <p:cNvSpPr txBox="1"/>
            <p:nvPr/>
          </p:nvSpPr>
          <p:spPr>
            <a:xfrm>
              <a:off x="6462197" y="3006958"/>
              <a:ext cx="2218648" cy="6976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無法</a:t>
              </a:r>
              <a:r>
                <a:rPr lang="en-US" sz="14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觀察到Specular</a:t>
              </a:r>
              <a:endParaRPr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97" name="Google Shape;497;p23"/>
            <p:cNvSpPr/>
            <p:nvPr/>
          </p:nvSpPr>
          <p:spPr>
            <a:xfrm>
              <a:off x="7938255" y="5894523"/>
              <a:ext cx="896700" cy="321300"/>
            </a:xfrm>
            <a:prstGeom prst="rect">
              <a:avLst/>
            </a:prstGeom>
            <a:solidFill>
              <a:srgbClr val="5F497A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金塊</a:t>
              </a:r>
              <a:endParaRPr sz="1800" b="1" i="0" u="none" strike="noStrike" cap="none">
                <a:solidFill>
                  <a:srgbClr val="FFFF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grpSp>
          <p:nvGrpSpPr>
            <p:cNvPr id="498" name="Google Shape;498;p23"/>
            <p:cNvGrpSpPr/>
            <p:nvPr/>
          </p:nvGrpSpPr>
          <p:grpSpPr>
            <a:xfrm rot="-777128">
              <a:off x="9756825" y="3964379"/>
              <a:ext cx="643652" cy="541750"/>
              <a:chOff x="6077445" y="1070743"/>
              <a:chExt cx="2460259" cy="2495514"/>
            </a:xfrm>
          </p:grpSpPr>
          <p:sp>
            <p:nvSpPr>
              <p:cNvPr id="499" name="Google Shape;499;p23"/>
              <p:cNvSpPr/>
              <p:nvPr/>
            </p:nvSpPr>
            <p:spPr>
              <a:xfrm rot="-1888119">
                <a:off x="6786827" y="1943655"/>
                <a:ext cx="453993" cy="1239081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cxnSp>
            <p:nvCxnSpPr>
              <p:cNvPr id="500" name="Google Shape;500;p23"/>
              <p:cNvCxnSpPr/>
              <p:nvPr/>
            </p:nvCxnSpPr>
            <p:spPr>
              <a:xfrm rot="-1888119">
                <a:off x="6224001" y="1471572"/>
                <a:ext cx="1839875" cy="107983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01" name="Google Shape;501;p23"/>
              <p:cNvCxnSpPr/>
              <p:nvPr/>
            </p:nvCxnSpPr>
            <p:spPr>
              <a:xfrm rot="-1888119" flipH="1">
                <a:off x="6645225" y="2419065"/>
                <a:ext cx="1839875" cy="71989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3"/>
              <p:cNvSpPr/>
              <p:nvPr/>
            </p:nvSpPr>
            <p:spPr>
              <a:xfrm>
                <a:off x="6761285" y="2238420"/>
                <a:ext cx="237392" cy="206709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cxnSp>
          <p:nvCxnSpPr>
            <p:cNvPr id="503" name="Google Shape;503;p23"/>
            <p:cNvCxnSpPr/>
            <p:nvPr/>
          </p:nvCxnSpPr>
          <p:spPr>
            <a:xfrm rot="10800000" flipH="1">
              <a:off x="8399708" y="3824866"/>
              <a:ext cx="1600200" cy="1752600"/>
            </a:xfrm>
            <a:prstGeom prst="straightConnector1">
              <a:avLst/>
            </a:prstGeom>
            <a:noFill/>
            <a:ln w="57150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04" name="Google Shape;504;p23"/>
            <p:cNvSpPr txBox="1"/>
            <p:nvPr/>
          </p:nvSpPr>
          <p:spPr>
            <a:xfrm>
              <a:off x="8999731" y="4231237"/>
              <a:ext cx="474232" cy="506421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05" name="Google Shape;505;p23"/>
            <p:cNvSpPr txBox="1"/>
            <p:nvPr/>
          </p:nvSpPr>
          <p:spPr>
            <a:xfrm>
              <a:off x="7485605" y="4580426"/>
              <a:ext cx="990052" cy="410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入射角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506" name="Google Shape;506;p23"/>
            <p:cNvCxnSpPr>
              <a:stCxn id="503" idx="0"/>
            </p:cNvCxnSpPr>
            <p:nvPr/>
          </p:nvCxnSpPr>
          <p:spPr>
            <a:xfrm rot="10800000" flipH="1">
              <a:off x="8399708" y="3531766"/>
              <a:ext cx="837000" cy="20457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07" name="Google Shape;507;p23"/>
            <p:cNvCxnSpPr>
              <a:stCxn id="503" idx="0"/>
            </p:cNvCxnSpPr>
            <p:nvPr/>
          </p:nvCxnSpPr>
          <p:spPr>
            <a:xfrm rot="10800000" flipH="1">
              <a:off x="8399708" y="4426066"/>
              <a:ext cx="1902000" cy="11514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508" name="Google Shape;508;p23"/>
            <p:cNvGrpSpPr/>
            <p:nvPr/>
          </p:nvGrpSpPr>
          <p:grpSpPr>
            <a:xfrm rot="1426461" flipH="1">
              <a:off x="7005159" y="3528704"/>
              <a:ext cx="643652" cy="541750"/>
              <a:chOff x="6077445" y="1070743"/>
              <a:chExt cx="2460259" cy="2495514"/>
            </a:xfrm>
          </p:grpSpPr>
          <p:sp>
            <p:nvSpPr>
              <p:cNvPr id="509" name="Google Shape;509;p23"/>
              <p:cNvSpPr/>
              <p:nvPr/>
            </p:nvSpPr>
            <p:spPr>
              <a:xfrm rot="-1888119">
                <a:off x="6786827" y="1943655"/>
                <a:ext cx="453993" cy="1239081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cxnSp>
            <p:nvCxnSpPr>
              <p:cNvPr id="510" name="Google Shape;510;p23"/>
              <p:cNvCxnSpPr/>
              <p:nvPr/>
            </p:nvCxnSpPr>
            <p:spPr>
              <a:xfrm rot="-1888119">
                <a:off x="6224001" y="1471572"/>
                <a:ext cx="1839875" cy="107983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11" name="Google Shape;511;p23"/>
              <p:cNvCxnSpPr/>
              <p:nvPr/>
            </p:nvCxnSpPr>
            <p:spPr>
              <a:xfrm rot="-1888119" flipH="1">
                <a:off x="6645225" y="2419065"/>
                <a:ext cx="1839875" cy="71989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2" name="Google Shape;512;p23"/>
              <p:cNvSpPr/>
              <p:nvPr/>
            </p:nvSpPr>
            <p:spPr>
              <a:xfrm>
                <a:off x="6761285" y="2238420"/>
                <a:ext cx="237392" cy="206709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cxnSp>
          <p:nvCxnSpPr>
            <p:cNvPr id="513" name="Google Shape;513;p23"/>
            <p:cNvCxnSpPr/>
            <p:nvPr/>
          </p:nvCxnSpPr>
          <p:spPr>
            <a:xfrm>
              <a:off x="9627635" y="4731314"/>
              <a:ext cx="877455" cy="25291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14" name="Google Shape;514;p23"/>
            <p:cNvSpPr txBox="1"/>
            <p:nvPr/>
          </p:nvSpPr>
          <p:spPr>
            <a:xfrm>
              <a:off x="10483733" y="4743109"/>
              <a:ext cx="3124200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Specular範圍</a:t>
              </a:r>
              <a:endPara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15" name="Google Shape;515;p23"/>
            <p:cNvSpPr txBox="1"/>
            <p:nvPr/>
          </p:nvSpPr>
          <p:spPr>
            <a:xfrm>
              <a:off x="8284298" y="4594351"/>
              <a:ext cx="990052" cy="410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反射角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16" name="Google Shape;516;p23"/>
            <p:cNvSpPr txBox="1"/>
            <p:nvPr/>
          </p:nvSpPr>
          <p:spPr>
            <a:xfrm>
              <a:off x="9438495" y="3499401"/>
              <a:ext cx="1371208" cy="410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反射向量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17" name="Google Shape;517;p23"/>
            <p:cNvSpPr txBox="1"/>
            <p:nvPr/>
          </p:nvSpPr>
          <p:spPr>
            <a:xfrm>
              <a:off x="5583146" y="3694508"/>
              <a:ext cx="1371208" cy="410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光線向量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18" name="Google Shape;518;p23"/>
            <p:cNvSpPr txBox="1"/>
            <p:nvPr/>
          </p:nvSpPr>
          <p:spPr>
            <a:xfrm>
              <a:off x="7938270" y="3265656"/>
              <a:ext cx="1371208" cy="410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法向量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519" name="Google Shape;519;p23"/>
          <p:cNvGrpSpPr/>
          <p:nvPr/>
        </p:nvGrpSpPr>
        <p:grpSpPr>
          <a:xfrm>
            <a:off x="5904090" y="2083660"/>
            <a:ext cx="2698533" cy="2311824"/>
            <a:chOff x="524626" y="1773620"/>
            <a:chExt cx="3272937" cy="2803914"/>
          </a:xfrm>
        </p:grpSpPr>
        <p:pic>
          <p:nvPicPr>
            <p:cNvPr id="520" name="Google Shape;520;p2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24627" y="1773620"/>
              <a:ext cx="3272936" cy="24547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1" name="Google Shape;521;p23"/>
            <p:cNvSpPr txBox="1"/>
            <p:nvPr/>
          </p:nvSpPr>
          <p:spPr>
            <a:xfrm>
              <a:off x="524626" y="4292841"/>
              <a:ext cx="3272937" cy="2846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九份，金瓜石，黃金博物館。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pic>
        <p:nvPicPr>
          <p:cNvPr id="522" name="Google Shape;522;p23"/>
          <p:cNvPicPr preferRelativeResize="0"/>
          <p:nvPr/>
        </p:nvPicPr>
        <p:blipFill rotWithShape="1">
          <a:blip r:embed="rId6">
            <a:alphaModFix/>
          </a:blip>
          <a:srcRect l="28941" t="10013" r="30314" b="81541"/>
          <a:stretch/>
        </p:blipFill>
        <p:spPr>
          <a:xfrm>
            <a:off x="1727795" y="4299949"/>
            <a:ext cx="1333485" cy="207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4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37474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一、Lighting簡介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528" name="Google Shape;528;p24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529" name="Google Shape;529;p24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30" name="Google Shape;530;p24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31" name="Google Shape;531;p24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32" name="Google Shape;532;p24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533" name="Google Shape;533;p24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534" name="Google Shape;534;p24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35" name="Google Shape;535;p24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36" name="Google Shape;536;p24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537" name="Google Shape;537;p24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538" name="Google Shape;538;p24"/>
          <p:cNvSpPr/>
          <p:nvPr/>
        </p:nvSpPr>
        <p:spPr>
          <a:xfrm>
            <a:off x="889248" y="875496"/>
            <a:ext cx="573100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（七）物體自發光 (Emission Effect)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39" name="Google Shape;539;p24"/>
          <p:cNvSpPr/>
          <p:nvPr/>
        </p:nvSpPr>
        <p:spPr>
          <a:xfrm>
            <a:off x="975360" y="1296866"/>
            <a:ext cx="7272528" cy="313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有些物體吸收光了之後，會轉由其他光在發出來，例如螢光物質。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540" name="Google Shape;54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2188" y="1816581"/>
            <a:ext cx="2964767" cy="2223575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24"/>
          <p:cNvSpPr txBox="1"/>
          <p:nvPr/>
        </p:nvSpPr>
        <p:spPr>
          <a:xfrm>
            <a:off x="690651" y="4106321"/>
            <a:ext cx="2966305" cy="715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夜晚的時鐘。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淡藍色為環境反射 (Ambient)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螢光綠色為自發光 (Emission)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542" name="Google Shape;542;p24"/>
          <p:cNvGrpSpPr/>
          <p:nvPr/>
        </p:nvGrpSpPr>
        <p:grpSpPr>
          <a:xfrm>
            <a:off x="4130871" y="2190609"/>
            <a:ext cx="4576655" cy="1895991"/>
            <a:chOff x="6179200" y="3658338"/>
            <a:chExt cx="6102206" cy="2527987"/>
          </a:xfrm>
        </p:grpSpPr>
        <p:sp>
          <p:nvSpPr>
            <p:cNvPr id="543" name="Google Shape;543;p24"/>
            <p:cNvSpPr/>
            <p:nvPr/>
          </p:nvSpPr>
          <p:spPr>
            <a:xfrm>
              <a:off x="6179200" y="4303569"/>
              <a:ext cx="5029200" cy="1549408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38000">
                  <a:srgbClr val="F8F5FA"/>
                </a:gs>
                <a:gs pos="76000">
                  <a:srgbClr val="B3FFD5"/>
                </a:gs>
                <a:gs pos="100000">
                  <a:srgbClr val="4BFF9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544" name="Google Shape;544;p24"/>
            <p:cNvCxnSpPr/>
            <p:nvPr/>
          </p:nvCxnSpPr>
          <p:spPr>
            <a:xfrm>
              <a:off x="6179200" y="5874149"/>
              <a:ext cx="5029200" cy="0"/>
            </a:xfrm>
            <a:prstGeom prst="straightConnector1">
              <a:avLst/>
            </a:prstGeom>
            <a:noFill/>
            <a:ln w="571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5" name="Google Shape;545;p24"/>
            <p:cNvCxnSpPr/>
            <p:nvPr/>
          </p:nvCxnSpPr>
          <p:spPr>
            <a:xfrm rot="10800000" flipH="1">
              <a:off x="8370897" y="4621280"/>
              <a:ext cx="1576128" cy="123169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cxnSp>
          <p:nvCxnSpPr>
            <p:cNvPr id="546" name="Google Shape;546;p24"/>
            <p:cNvCxnSpPr/>
            <p:nvPr/>
          </p:nvCxnSpPr>
          <p:spPr>
            <a:xfrm rot="10800000">
              <a:off x="7474600" y="4273949"/>
              <a:ext cx="838200" cy="152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sp>
          <p:nvSpPr>
            <p:cNvPr id="547" name="Google Shape;547;p24"/>
            <p:cNvSpPr/>
            <p:nvPr/>
          </p:nvSpPr>
          <p:spPr>
            <a:xfrm>
              <a:off x="7575592" y="5865038"/>
              <a:ext cx="1966680" cy="321287"/>
            </a:xfrm>
            <a:prstGeom prst="rect">
              <a:avLst/>
            </a:prstGeom>
            <a:solidFill>
              <a:srgbClr val="00B050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螢光物質</a:t>
              </a:r>
              <a:endParaRPr sz="1800" b="1" i="0" u="none" strike="noStrike" cap="none">
                <a:solidFill>
                  <a:srgbClr val="FFFF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48" name="Google Shape;548;p24"/>
            <p:cNvSpPr txBox="1"/>
            <p:nvPr/>
          </p:nvSpPr>
          <p:spPr>
            <a:xfrm>
              <a:off x="8234319" y="3915032"/>
              <a:ext cx="3736978" cy="410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任何位置皆可以</a:t>
              </a:r>
              <a:r>
                <a:rPr lang="en-US" sz="14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觀察到Emission</a:t>
              </a:r>
              <a:endParaRPr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grpSp>
          <p:nvGrpSpPr>
            <p:cNvPr id="549" name="Google Shape;549;p24"/>
            <p:cNvGrpSpPr/>
            <p:nvPr/>
          </p:nvGrpSpPr>
          <p:grpSpPr>
            <a:xfrm rot="-777128">
              <a:off x="9810659" y="4200767"/>
              <a:ext cx="643652" cy="541750"/>
              <a:chOff x="6077445" y="1070743"/>
              <a:chExt cx="2460259" cy="2495514"/>
            </a:xfrm>
          </p:grpSpPr>
          <p:sp>
            <p:nvSpPr>
              <p:cNvPr id="550" name="Google Shape;550;p24"/>
              <p:cNvSpPr/>
              <p:nvPr/>
            </p:nvSpPr>
            <p:spPr>
              <a:xfrm rot="-1888119">
                <a:off x="6786827" y="1943655"/>
                <a:ext cx="453993" cy="1239081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cxnSp>
            <p:nvCxnSpPr>
              <p:cNvPr id="551" name="Google Shape;551;p24"/>
              <p:cNvCxnSpPr/>
              <p:nvPr/>
            </p:nvCxnSpPr>
            <p:spPr>
              <a:xfrm rot="-1888119">
                <a:off x="6224001" y="1471572"/>
                <a:ext cx="1839875" cy="107983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52" name="Google Shape;552;p24"/>
              <p:cNvCxnSpPr/>
              <p:nvPr/>
            </p:nvCxnSpPr>
            <p:spPr>
              <a:xfrm rot="-1888119" flipH="1">
                <a:off x="6645225" y="2419065"/>
                <a:ext cx="1839875" cy="71989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53" name="Google Shape;553;p24"/>
              <p:cNvSpPr/>
              <p:nvPr/>
            </p:nvSpPr>
            <p:spPr>
              <a:xfrm>
                <a:off x="6761285" y="2238420"/>
                <a:ext cx="237392" cy="206709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grpSp>
          <p:nvGrpSpPr>
            <p:cNvPr id="554" name="Google Shape;554;p24"/>
            <p:cNvGrpSpPr/>
            <p:nvPr/>
          </p:nvGrpSpPr>
          <p:grpSpPr>
            <a:xfrm rot="1426461" flipH="1">
              <a:off x="7058994" y="3765091"/>
              <a:ext cx="643652" cy="541750"/>
              <a:chOff x="6077445" y="1070743"/>
              <a:chExt cx="2460259" cy="2495514"/>
            </a:xfrm>
          </p:grpSpPr>
          <p:sp>
            <p:nvSpPr>
              <p:cNvPr id="555" name="Google Shape;555;p24"/>
              <p:cNvSpPr/>
              <p:nvPr/>
            </p:nvSpPr>
            <p:spPr>
              <a:xfrm rot="-1888119">
                <a:off x="6786827" y="1943655"/>
                <a:ext cx="453993" cy="1239081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cxnSp>
            <p:nvCxnSpPr>
              <p:cNvPr id="556" name="Google Shape;556;p24"/>
              <p:cNvCxnSpPr/>
              <p:nvPr/>
            </p:nvCxnSpPr>
            <p:spPr>
              <a:xfrm rot="-1888119">
                <a:off x="6224001" y="1471572"/>
                <a:ext cx="1839875" cy="107983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57" name="Google Shape;557;p24"/>
              <p:cNvCxnSpPr/>
              <p:nvPr/>
            </p:nvCxnSpPr>
            <p:spPr>
              <a:xfrm rot="-1888119" flipH="1">
                <a:off x="6645225" y="2419065"/>
                <a:ext cx="1839875" cy="71989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58" name="Google Shape;558;p24"/>
              <p:cNvSpPr/>
              <p:nvPr/>
            </p:nvSpPr>
            <p:spPr>
              <a:xfrm>
                <a:off x="6761285" y="2238420"/>
                <a:ext cx="237392" cy="206709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cxnSp>
          <p:nvCxnSpPr>
            <p:cNvPr id="559" name="Google Shape;559;p24"/>
            <p:cNvCxnSpPr/>
            <p:nvPr/>
          </p:nvCxnSpPr>
          <p:spPr>
            <a:xfrm rot="10800000" flipH="1">
              <a:off x="8756850" y="4938957"/>
              <a:ext cx="1149392" cy="75419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60" name="Google Shape;560;p24"/>
            <p:cNvSpPr txBox="1"/>
            <p:nvPr/>
          </p:nvSpPr>
          <p:spPr>
            <a:xfrm>
              <a:off x="9846450" y="4616941"/>
              <a:ext cx="2434956" cy="4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Emission範圍</a:t>
              </a:r>
              <a:endPara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grpSp>
          <p:nvGrpSpPr>
            <p:cNvPr id="561" name="Google Shape;561;p24"/>
            <p:cNvGrpSpPr/>
            <p:nvPr/>
          </p:nvGrpSpPr>
          <p:grpSpPr>
            <a:xfrm>
              <a:off x="6476214" y="5035054"/>
              <a:ext cx="4409758" cy="834589"/>
              <a:chOff x="6476214" y="5544593"/>
              <a:chExt cx="4409758" cy="325056"/>
            </a:xfrm>
          </p:grpSpPr>
          <p:cxnSp>
            <p:nvCxnSpPr>
              <p:cNvPr id="562" name="Google Shape;562;p24"/>
              <p:cNvCxnSpPr/>
              <p:nvPr/>
            </p:nvCxnSpPr>
            <p:spPr>
              <a:xfrm rot="10800000">
                <a:off x="6476214" y="5544951"/>
                <a:ext cx="0" cy="311084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563" name="Google Shape;563;p24"/>
              <p:cNvCxnSpPr/>
              <p:nvPr/>
            </p:nvCxnSpPr>
            <p:spPr>
              <a:xfrm rot="10800000">
                <a:off x="6845430" y="5544951"/>
                <a:ext cx="0" cy="311084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564" name="Google Shape;564;p24"/>
              <p:cNvCxnSpPr/>
              <p:nvPr/>
            </p:nvCxnSpPr>
            <p:spPr>
              <a:xfrm rot="10800000">
                <a:off x="7213360" y="5544951"/>
                <a:ext cx="0" cy="311084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565" name="Google Shape;565;p24"/>
              <p:cNvCxnSpPr/>
              <p:nvPr/>
            </p:nvCxnSpPr>
            <p:spPr>
              <a:xfrm rot="10800000">
                <a:off x="7575593" y="5544593"/>
                <a:ext cx="0" cy="311084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566" name="Google Shape;566;p24"/>
              <p:cNvCxnSpPr/>
              <p:nvPr/>
            </p:nvCxnSpPr>
            <p:spPr>
              <a:xfrm rot="10800000">
                <a:off x="7943523" y="5544593"/>
                <a:ext cx="0" cy="311084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567" name="Google Shape;567;p24"/>
              <p:cNvCxnSpPr/>
              <p:nvPr/>
            </p:nvCxnSpPr>
            <p:spPr>
              <a:xfrm rot="10800000">
                <a:off x="8322235" y="5544951"/>
                <a:ext cx="0" cy="311084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568" name="Google Shape;568;p24"/>
              <p:cNvCxnSpPr/>
              <p:nvPr/>
            </p:nvCxnSpPr>
            <p:spPr>
              <a:xfrm rot="10800000">
                <a:off x="8684468" y="5544593"/>
                <a:ext cx="0" cy="311084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569" name="Google Shape;569;p24"/>
              <p:cNvCxnSpPr/>
              <p:nvPr/>
            </p:nvCxnSpPr>
            <p:spPr>
              <a:xfrm rot="10800000">
                <a:off x="9052398" y="5544593"/>
                <a:ext cx="0" cy="311084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570" name="Google Shape;570;p24"/>
              <p:cNvCxnSpPr/>
              <p:nvPr/>
            </p:nvCxnSpPr>
            <p:spPr>
              <a:xfrm rot="10800000">
                <a:off x="9420803" y="5544593"/>
                <a:ext cx="0" cy="311084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571" name="Google Shape;571;p24"/>
              <p:cNvCxnSpPr/>
              <p:nvPr/>
            </p:nvCxnSpPr>
            <p:spPr>
              <a:xfrm rot="10800000">
                <a:off x="9783036" y="5551579"/>
                <a:ext cx="0" cy="311084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572" name="Google Shape;572;p24"/>
              <p:cNvCxnSpPr/>
              <p:nvPr/>
            </p:nvCxnSpPr>
            <p:spPr>
              <a:xfrm rot="10800000">
                <a:off x="10150966" y="5551579"/>
                <a:ext cx="0" cy="311084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573" name="Google Shape;573;p24"/>
              <p:cNvCxnSpPr/>
              <p:nvPr/>
            </p:nvCxnSpPr>
            <p:spPr>
              <a:xfrm rot="10800000">
                <a:off x="10523739" y="5551579"/>
                <a:ext cx="0" cy="311084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574" name="Google Shape;574;p24"/>
              <p:cNvCxnSpPr/>
              <p:nvPr/>
            </p:nvCxnSpPr>
            <p:spPr>
              <a:xfrm rot="10800000">
                <a:off x="10885972" y="5558565"/>
                <a:ext cx="0" cy="311084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5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37474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二、照明模型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580" name="Google Shape;580;p15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581" name="Google Shape;581;p15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82" name="Google Shape;582;p15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83" name="Google Shape;583;p15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84" name="Google Shape;584;p15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585" name="Google Shape;585;p15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586" name="Google Shape;586;p15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87" name="Google Shape;587;p15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88" name="Google Shape;588;p15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589" name="Google Shape;589;p15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590" name="Google Shape;590;p15"/>
          <p:cNvSpPr txBox="1"/>
          <p:nvPr/>
        </p:nvSpPr>
        <p:spPr>
          <a:xfrm>
            <a:off x="889248" y="1052736"/>
            <a:ext cx="2811024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（一）什麼是照明模型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91" name="Google Shape;591;p15"/>
          <p:cNvSpPr/>
          <p:nvPr/>
        </p:nvSpPr>
        <p:spPr>
          <a:xfrm>
            <a:off x="839338" y="1577415"/>
            <a:ext cx="591503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由於我們無法直接用真正物理計算</a:t>
            </a: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光線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真正物理需要追蹤光子 : 光跡追蹤 （Ray tracing）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因此在電腦圖學中有幾種近似模型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稱為照明模型Illumination Model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6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374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 dirty="0" err="1">
                <a:solidFill>
                  <a:srgbClr val="002060"/>
                </a:solidFill>
              </a:rPr>
              <a:t>二、照明模型</a:t>
            </a:r>
            <a:endParaRPr sz="4000" b="1" dirty="0">
              <a:solidFill>
                <a:srgbClr val="002060"/>
              </a:solidFill>
            </a:endParaRPr>
          </a:p>
        </p:txBody>
      </p:sp>
      <p:grpSp>
        <p:nvGrpSpPr>
          <p:cNvPr id="597" name="Google Shape;597;p16"/>
          <p:cNvGrpSpPr/>
          <p:nvPr/>
        </p:nvGrpSpPr>
        <p:grpSpPr>
          <a:xfrm>
            <a:off x="0" y="0"/>
            <a:ext cx="791004" cy="791004"/>
            <a:chOff x="0" y="0"/>
            <a:chExt cx="791004" cy="791004"/>
          </a:xfrm>
        </p:grpSpPr>
        <p:sp>
          <p:nvSpPr>
            <p:cNvPr id="598" name="Google Shape;598;p16"/>
            <p:cNvSpPr/>
            <p:nvPr/>
          </p:nvSpPr>
          <p:spPr>
            <a:xfrm>
              <a:off x="0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99" name="Google Shape;599;p16"/>
            <p:cNvSpPr/>
            <p:nvPr/>
          </p:nvSpPr>
          <p:spPr>
            <a:xfrm>
              <a:off x="395536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00" name="Google Shape;600;p16"/>
            <p:cNvSpPr/>
            <p:nvPr/>
          </p:nvSpPr>
          <p:spPr>
            <a:xfrm>
              <a:off x="0" y="395536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01" name="Google Shape;601;p16"/>
            <p:cNvSpPr/>
            <p:nvPr/>
          </p:nvSpPr>
          <p:spPr>
            <a:xfrm>
              <a:off x="593304" y="593304"/>
              <a:ext cx="197700" cy="19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602" name="Google Shape;602;p16"/>
          <p:cNvGrpSpPr/>
          <p:nvPr/>
        </p:nvGrpSpPr>
        <p:grpSpPr>
          <a:xfrm>
            <a:off x="8460432" y="4299942"/>
            <a:ext cx="500394" cy="640276"/>
            <a:chOff x="8460432" y="4299942"/>
            <a:chExt cx="500394" cy="640276"/>
          </a:xfrm>
        </p:grpSpPr>
        <p:sp>
          <p:nvSpPr>
            <p:cNvPr id="603" name="Google Shape;603;p16"/>
            <p:cNvSpPr/>
            <p:nvPr/>
          </p:nvSpPr>
          <p:spPr>
            <a:xfrm>
              <a:off x="8528790" y="4299942"/>
              <a:ext cx="432000" cy="432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04" name="Google Shape;604;p16"/>
            <p:cNvSpPr/>
            <p:nvPr/>
          </p:nvSpPr>
          <p:spPr>
            <a:xfrm>
              <a:off x="8852826" y="4832218"/>
              <a:ext cx="108000" cy="108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05" name="Google Shape;605;p16"/>
            <p:cNvSpPr/>
            <p:nvPr/>
          </p:nvSpPr>
          <p:spPr>
            <a:xfrm>
              <a:off x="8460432" y="4547836"/>
              <a:ext cx="284400" cy="2844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606" name="Google Shape;606;p16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607" name="Google Shape;607;p16"/>
          <p:cNvSpPr txBox="1"/>
          <p:nvPr/>
        </p:nvSpPr>
        <p:spPr>
          <a:xfrm>
            <a:off x="709261" y="1358517"/>
            <a:ext cx="2454600" cy="6462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漫反射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(Diffuse reflection)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608" name="Google Shape;608;p16"/>
          <p:cNvGrpSpPr/>
          <p:nvPr/>
        </p:nvGrpSpPr>
        <p:grpSpPr>
          <a:xfrm>
            <a:off x="593322" y="2497427"/>
            <a:ext cx="7709969" cy="2543820"/>
            <a:chOff x="1143000" y="2981235"/>
            <a:chExt cx="8996463" cy="2968284"/>
          </a:xfrm>
        </p:grpSpPr>
        <p:cxnSp>
          <p:nvCxnSpPr>
            <p:cNvPr id="609" name="Google Shape;609;p16"/>
            <p:cNvCxnSpPr/>
            <p:nvPr/>
          </p:nvCxnSpPr>
          <p:spPr>
            <a:xfrm>
              <a:off x="1143000" y="5029200"/>
              <a:ext cx="2514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0" name="Google Shape;610;p16"/>
            <p:cNvCxnSpPr/>
            <p:nvPr/>
          </p:nvCxnSpPr>
          <p:spPr>
            <a:xfrm>
              <a:off x="2133600" y="3886200"/>
              <a:ext cx="0" cy="114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1" name="Google Shape;611;p16"/>
            <p:cNvCxnSpPr/>
            <p:nvPr/>
          </p:nvCxnSpPr>
          <p:spPr>
            <a:xfrm>
              <a:off x="2514600" y="3886200"/>
              <a:ext cx="0" cy="114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12" name="Google Shape;612;p16"/>
            <p:cNvSpPr/>
            <p:nvPr/>
          </p:nvSpPr>
          <p:spPr>
            <a:xfrm>
              <a:off x="2057400" y="3352800"/>
              <a:ext cx="485700" cy="976200"/>
            </a:xfrm>
            <a:prstGeom prst="downArrow">
              <a:avLst>
                <a:gd name="adj1" fmla="val 50000"/>
                <a:gd name="adj2" fmla="val 50245"/>
              </a:avLst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16"/>
            <p:cNvSpPr txBox="1"/>
            <p:nvPr/>
          </p:nvSpPr>
          <p:spPr>
            <a:xfrm rot="5400000">
              <a:off x="1873031" y="3658500"/>
              <a:ext cx="854400" cy="24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14" name="Google Shape;614;p16"/>
            <p:cNvSpPr/>
            <p:nvPr/>
          </p:nvSpPr>
          <p:spPr>
            <a:xfrm>
              <a:off x="2133600" y="5029200"/>
              <a:ext cx="381000" cy="152400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615" name="Google Shape;615;p16"/>
            <p:cNvCxnSpPr/>
            <p:nvPr/>
          </p:nvCxnSpPr>
          <p:spPr>
            <a:xfrm>
              <a:off x="4910662" y="5029200"/>
              <a:ext cx="1905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6" name="Google Shape;616;p16"/>
            <p:cNvCxnSpPr/>
            <p:nvPr/>
          </p:nvCxnSpPr>
          <p:spPr>
            <a:xfrm>
              <a:off x="4910662" y="4267200"/>
              <a:ext cx="685800" cy="76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7" name="Google Shape;617;p16"/>
            <p:cNvCxnSpPr/>
            <p:nvPr/>
          </p:nvCxnSpPr>
          <p:spPr>
            <a:xfrm>
              <a:off x="5444062" y="4267200"/>
              <a:ext cx="685800" cy="76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8" name="Google Shape;618;p16"/>
            <p:cNvCxnSpPr/>
            <p:nvPr/>
          </p:nvCxnSpPr>
          <p:spPr>
            <a:xfrm flipH="1">
              <a:off x="5444062" y="4572000"/>
              <a:ext cx="228600" cy="228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19" name="Google Shape;619;p16"/>
            <p:cNvSpPr/>
            <p:nvPr/>
          </p:nvSpPr>
          <p:spPr>
            <a:xfrm>
              <a:off x="5596462" y="5029200"/>
              <a:ext cx="533400" cy="152400"/>
            </a:xfrm>
            <a:prstGeom prst="rect">
              <a:avLst/>
            </a:prstGeom>
            <a:solidFill>
              <a:srgbClr val="BF9000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20" name="Google Shape;620;p16"/>
            <p:cNvSpPr txBox="1"/>
            <p:nvPr/>
          </p:nvSpPr>
          <p:spPr>
            <a:xfrm>
              <a:off x="1408639" y="5184530"/>
              <a:ext cx="21645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強度 = 原始強度</a:t>
              </a:r>
              <a:endPara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21" name="Google Shape;621;p16"/>
            <p:cNvSpPr txBox="1"/>
            <p:nvPr/>
          </p:nvSpPr>
          <p:spPr>
            <a:xfrm>
              <a:off x="4622225" y="5207319"/>
              <a:ext cx="2678700" cy="7422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l="-2116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22" name="Google Shape;622;p16"/>
            <p:cNvCxnSpPr/>
            <p:nvPr/>
          </p:nvCxnSpPr>
          <p:spPr>
            <a:xfrm rot="10800000">
              <a:off x="2329960" y="4419600"/>
              <a:ext cx="0" cy="609600"/>
            </a:xfrm>
            <a:prstGeom prst="straightConnector1">
              <a:avLst/>
            </a:prstGeom>
            <a:noFill/>
            <a:ln w="38100" cap="flat" cmpd="sng">
              <a:solidFill>
                <a:schemeClr val="hlink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23" name="Google Shape;623;p16"/>
            <p:cNvCxnSpPr/>
            <p:nvPr/>
          </p:nvCxnSpPr>
          <p:spPr>
            <a:xfrm rot="10800000">
              <a:off x="6129862" y="4038600"/>
              <a:ext cx="0" cy="990600"/>
            </a:xfrm>
            <a:prstGeom prst="straightConnector1">
              <a:avLst/>
            </a:prstGeom>
            <a:noFill/>
            <a:ln w="38100" cap="flat" cmpd="sng">
              <a:solidFill>
                <a:schemeClr val="hlink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4" name="Google Shape;624;p16"/>
            <p:cNvSpPr/>
            <p:nvPr/>
          </p:nvSpPr>
          <p:spPr>
            <a:xfrm>
              <a:off x="5748862" y="4292600"/>
              <a:ext cx="381000" cy="355600"/>
            </a:xfrm>
            <a:custGeom>
              <a:avLst/>
              <a:gdLst/>
              <a:ahLst/>
              <a:cxnLst/>
              <a:rect l="l" t="t" r="r" b="b"/>
              <a:pathLst>
                <a:path w="240" h="224" extrusionOk="0">
                  <a:moveTo>
                    <a:pt x="240" y="32"/>
                  </a:moveTo>
                  <a:cubicBezTo>
                    <a:pt x="164" y="16"/>
                    <a:pt x="88" y="0"/>
                    <a:pt x="48" y="32"/>
                  </a:cubicBezTo>
                  <a:cubicBezTo>
                    <a:pt x="8" y="64"/>
                    <a:pt x="4" y="144"/>
                    <a:pt x="0" y="22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25" name="Google Shape;625;p16"/>
            <p:cNvSpPr/>
            <p:nvPr/>
          </p:nvSpPr>
          <p:spPr>
            <a:xfrm>
              <a:off x="5596462" y="3962400"/>
              <a:ext cx="3858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θ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16"/>
            <p:cNvSpPr txBox="1"/>
            <p:nvPr/>
          </p:nvSpPr>
          <p:spPr>
            <a:xfrm>
              <a:off x="2079714" y="2981235"/>
              <a:ext cx="4548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光</a:t>
              </a:r>
              <a:endParaRPr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27" name="Google Shape;627;p16"/>
            <p:cNvSpPr/>
            <p:nvPr/>
          </p:nvSpPr>
          <p:spPr>
            <a:xfrm rot="-2611410">
              <a:off x="5217055" y="4095993"/>
              <a:ext cx="485731" cy="976346"/>
            </a:xfrm>
            <a:prstGeom prst="downArrow">
              <a:avLst>
                <a:gd name="adj1" fmla="val 50000"/>
                <a:gd name="adj2" fmla="val 50245"/>
              </a:avLst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16"/>
            <p:cNvSpPr txBox="1"/>
            <p:nvPr/>
          </p:nvSpPr>
          <p:spPr>
            <a:xfrm rot="2788784">
              <a:off x="4990805" y="4418459"/>
              <a:ext cx="854328" cy="2427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29" name="Google Shape;629;p16"/>
            <p:cNvSpPr txBox="1"/>
            <p:nvPr/>
          </p:nvSpPr>
          <p:spPr>
            <a:xfrm>
              <a:off x="4737832" y="3824766"/>
              <a:ext cx="4149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光</a:t>
              </a:r>
              <a:endParaRPr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630" name="Google Shape;630;p16"/>
            <p:cNvCxnSpPr/>
            <p:nvPr/>
          </p:nvCxnSpPr>
          <p:spPr>
            <a:xfrm>
              <a:off x="8234463" y="5029200"/>
              <a:ext cx="1905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31" name="Google Shape;631;p16"/>
            <p:cNvSpPr/>
            <p:nvPr/>
          </p:nvSpPr>
          <p:spPr>
            <a:xfrm>
              <a:off x="8964163" y="5029322"/>
              <a:ext cx="533400" cy="152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632" name="Google Shape;632;p16"/>
            <p:cNvCxnSpPr/>
            <p:nvPr/>
          </p:nvCxnSpPr>
          <p:spPr>
            <a:xfrm rot="10800000">
              <a:off x="9242586" y="4005600"/>
              <a:ext cx="0" cy="1023600"/>
            </a:xfrm>
            <a:prstGeom prst="straightConnector1">
              <a:avLst/>
            </a:prstGeom>
            <a:noFill/>
            <a:ln w="38100" cap="flat" cmpd="sng">
              <a:solidFill>
                <a:schemeClr val="hlink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3" name="Google Shape;633;p16"/>
            <p:cNvSpPr txBox="1"/>
            <p:nvPr/>
          </p:nvSpPr>
          <p:spPr>
            <a:xfrm>
              <a:off x="2300286" y="4496530"/>
              <a:ext cx="13572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法向量</a:t>
              </a:r>
              <a:endParaRPr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34" name="Google Shape;634;p16"/>
            <p:cNvSpPr txBox="1"/>
            <p:nvPr/>
          </p:nvSpPr>
          <p:spPr>
            <a:xfrm>
              <a:off x="5777436" y="3624711"/>
              <a:ext cx="13572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法向量</a:t>
              </a:r>
              <a:endParaRPr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635" name="Google Shape;635;p16"/>
            <p:cNvCxnSpPr/>
            <p:nvPr/>
          </p:nvCxnSpPr>
          <p:spPr>
            <a:xfrm rot="10800000">
              <a:off x="9233579" y="4210324"/>
              <a:ext cx="0" cy="114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6" name="Google Shape;636;p16"/>
            <p:cNvCxnSpPr/>
            <p:nvPr/>
          </p:nvCxnSpPr>
          <p:spPr>
            <a:xfrm rot="10800000">
              <a:off x="9233579" y="3829324"/>
              <a:ext cx="0" cy="114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37" name="Google Shape;637;p16"/>
            <p:cNvSpPr/>
            <p:nvPr/>
          </p:nvSpPr>
          <p:spPr>
            <a:xfrm rot="-5400000">
              <a:off x="8373929" y="4127074"/>
              <a:ext cx="485700" cy="976200"/>
            </a:xfrm>
            <a:prstGeom prst="downArrow">
              <a:avLst>
                <a:gd name="adj1" fmla="val 50000"/>
                <a:gd name="adj2" fmla="val 50245"/>
              </a:avLst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16"/>
            <p:cNvSpPr txBox="1"/>
            <p:nvPr/>
          </p:nvSpPr>
          <p:spPr>
            <a:xfrm>
              <a:off x="8128656" y="4493688"/>
              <a:ext cx="854400" cy="24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39" name="Google Shape;639;p16"/>
            <p:cNvSpPr txBox="1"/>
            <p:nvPr/>
          </p:nvSpPr>
          <p:spPr>
            <a:xfrm>
              <a:off x="7736596" y="4415082"/>
              <a:ext cx="4548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光</a:t>
              </a:r>
              <a:endParaRPr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40" name="Google Shape;640;p16"/>
            <p:cNvSpPr txBox="1"/>
            <p:nvPr/>
          </p:nvSpPr>
          <p:spPr>
            <a:xfrm>
              <a:off x="8581974" y="5255562"/>
              <a:ext cx="15573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強度 = 0</a:t>
              </a:r>
              <a:endPara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41" name="Google Shape;641;p16"/>
            <p:cNvSpPr txBox="1"/>
            <p:nvPr/>
          </p:nvSpPr>
          <p:spPr>
            <a:xfrm>
              <a:off x="8782150" y="3662983"/>
              <a:ext cx="13572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法向量</a:t>
              </a:r>
              <a:endParaRPr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643" name="Google Shape;643;p16"/>
          <p:cNvSpPr/>
          <p:nvPr/>
        </p:nvSpPr>
        <p:spPr>
          <a:xfrm>
            <a:off x="889248" y="875496"/>
            <a:ext cx="573100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（二）不同光的反射的照明模型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49168" y="1420007"/>
            <a:ext cx="40630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Diffuse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反射強度為光照方向和其與法向量夾角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cosine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的乘積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7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374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二、照明模型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650" name="Google Shape;650;p17"/>
          <p:cNvGrpSpPr/>
          <p:nvPr/>
        </p:nvGrpSpPr>
        <p:grpSpPr>
          <a:xfrm>
            <a:off x="0" y="0"/>
            <a:ext cx="791004" cy="791004"/>
            <a:chOff x="0" y="0"/>
            <a:chExt cx="791004" cy="791004"/>
          </a:xfrm>
        </p:grpSpPr>
        <p:sp>
          <p:nvSpPr>
            <p:cNvPr id="651" name="Google Shape;651;p17"/>
            <p:cNvSpPr/>
            <p:nvPr/>
          </p:nvSpPr>
          <p:spPr>
            <a:xfrm>
              <a:off x="0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52" name="Google Shape;652;p17"/>
            <p:cNvSpPr/>
            <p:nvPr/>
          </p:nvSpPr>
          <p:spPr>
            <a:xfrm>
              <a:off x="395536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53" name="Google Shape;653;p17"/>
            <p:cNvSpPr/>
            <p:nvPr/>
          </p:nvSpPr>
          <p:spPr>
            <a:xfrm>
              <a:off x="0" y="395536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54" name="Google Shape;654;p17"/>
            <p:cNvSpPr/>
            <p:nvPr/>
          </p:nvSpPr>
          <p:spPr>
            <a:xfrm>
              <a:off x="593304" y="593304"/>
              <a:ext cx="197700" cy="19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655" name="Google Shape;655;p17"/>
          <p:cNvGrpSpPr/>
          <p:nvPr/>
        </p:nvGrpSpPr>
        <p:grpSpPr>
          <a:xfrm>
            <a:off x="8460432" y="4299942"/>
            <a:ext cx="500394" cy="640276"/>
            <a:chOff x="8460432" y="4299942"/>
            <a:chExt cx="500394" cy="640276"/>
          </a:xfrm>
        </p:grpSpPr>
        <p:sp>
          <p:nvSpPr>
            <p:cNvPr id="656" name="Google Shape;656;p17"/>
            <p:cNvSpPr/>
            <p:nvPr/>
          </p:nvSpPr>
          <p:spPr>
            <a:xfrm>
              <a:off x="8528790" y="4299942"/>
              <a:ext cx="432000" cy="432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57" name="Google Shape;657;p17"/>
            <p:cNvSpPr/>
            <p:nvPr/>
          </p:nvSpPr>
          <p:spPr>
            <a:xfrm>
              <a:off x="8852826" y="4832218"/>
              <a:ext cx="108000" cy="108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58" name="Google Shape;658;p17"/>
            <p:cNvSpPr/>
            <p:nvPr/>
          </p:nvSpPr>
          <p:spPr>
            <a:xfrm>
              <a:off x="8460432" y="4547836"/>
              <a:ext cx="284400" cy="2844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659" name="Google Shape;659;p17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660" name="Google Shape;660;p17"/>
          <p:cNvSpPr txBox="1"/>
          <p:nvPr/>
        </p:nvSpPr>
        <p:spPr>
          <a:xfrm>
            <a:off x="156455" y="1298462"/>
            <a:ext cx="2454600" cy="6462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漫反射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(Diffuse reflection)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661" name="Google Shape;661;p17"/>
          <p:cNvGrpSpPr/>
          <p:nvPr/>
        </p:nvGrpSpPr>
        <p:grpSpPr>
          <a:xfrm>
            <a:off x="156370" y="2988894"/>
            <a:ext cx="6207341" cy="2127766"/>
            <a:chOff x="2688820" y="4058564"/>
            <a:chExt cx="7873340" cy="2698840"/>
          </a:xfrm>
        </p:grpSpPr>
        <p:sp>
          <p:nvSpPr>
            <p:cNvPr id="662" name="Google Shape;662;p17"/>
            <p:cNvSpPr/>
            <p:nvPr/>
          </p:nvSpPr>
          <p:spPr>
            <a:xfrm>
              <a:off x="3231038" y="6430671"/>
              <a:ext cx="5029200" cy="32673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663" name="Google Shape;663;p17"/>
            <p:cNvCxnSpPr/>
            <p:nvPr/>
          </p:nvCxnSpPr>
          <p:spPr>
            <a:xfrm>
              <a:off x="3231039" y="6430670"/>
              <a:ext cx="5029200" cy="0"/>
            </a:xfrm>
            <a:prstGeom prst="straightConnector1">
              <a:avLst/>
            </a:prstGeom>
            <a:noFill/>
            <a:ln w="571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4" name="Google Shape;664;p17"/>
            <p:cNvCxnSpPr/>
            <p:nvPr/>
          </p:nvCxnSpPr>
          <p:spPr>
            <a:xfrm>
              <a:off x="3732749" y="4647922"/>
              <a:ext cx="1600200" cy="1752600"/>
            </a:xfrm>
            <a:prstGeom prst="straightConnector1">
              <a:avLst/>
            </a:prstGeom>
            <a:noFill/>
            <a:ln w="57150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65" name="Google Shape;665;p17"/>
            <p:cNvCxnSpPr/>
            <p:nvPr/>
          </p:nvCxnSpPr>
          <p:spPr>
            <a:xfrm rot="10800000" flipH="1">
              <a:off x="5422736" y="5177698"/>
              <a:ext cx="1576200" cy="1231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cxnSp>
          <p:nvCxnSpPr>
            <p:cNvPr id="666" name="Google Shape;666;p17"/>
            <p:cNvCxnSpPr/>
            <p:nvPr/>
          </p:nvCxnSpPr>
          <p:spPr>
            <a:xfrm rot="10800000">
              <a:off x="4526439" y="4830470"/>
              <a:ext cx="838200" cy="152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sp>
          <p:nvSpPr>
            <p:cNvPr id="667" name="Google Shape;667;p17"/>
            <p:cNvSpPr txBox="1"/>
            <p:nvPr/>
          </p:nvSpPr>
          <p:spPr>
            <a:xfrm>
              <a:off x="3827231" y="5017801"/>
              <a:ext cx="531600" cy="624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17"/>
            <p:cNvSpPr txBox="1"/>
            <p:nvPr/>
          </p:nvSpPr>
          <p:spPr>
            <a:xfrm>
              <a:off x="7437960" y="4728698"/>
              <a:ext cx="3124200" cy="79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面上方任何位置皆可以</a:t>
              </a:r>
              <a:r>
                <a:rPr lang="en-US" sz="18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觀察到Diffuse</a:t>
              </a:r>
              <a:endPara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grpSp>
          <p:nvGrpSpPr>
            <p:cNvPr id="669" name="Google Shape;669;p17"/>
            <p:cNvGrpSpPr/>
            <p:nvPr/>
          </p:nvGrpSpPr>
          <p:grpSpPr>
            <a:xfrm rot="-776526">
              <a:off x="6862826" y="4757568"/>
              <a:ext cx="643749" cy="541926"/>
              <a:chOff x="6077423" y="1070631"/>
              <a:chExt cx="2460377" cy="2495836"/>
            </a:xfrm>
          </p:grpSpPr>
          <p:sp>
            <p:nvSpPr>
              <p:cNvPr id="670" name="Google Shape;670;p17"/>
              <p:cNvSpPr/>
              <p:nvPr/>
            </p:nvSpPr>
            <p:spPr>
              <a:xfrm rot="-1887820">
                <a:off x="6786812" y="1943669"/>
                <a:ext cx="454060" cy="1239108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cxnSp>
            <p:nvCxnSpPr>
              <p:cNvPr id="671" name="Google Shape;671;p17"/>
              <p:cNvCxnSpPr/>
              <p:nvPr/>
            </p:nvCxnSpPr>
            <p:spPr>
              <a:xfrm rot="-1888298">
                <a:off x="6223965" y="1471510"/>
                <a:ext cx="1839961" cy="107981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72" name="Google Shape;672;p17"/>
              <p:cNvCxnSpPr/>
              <p:nvPr/>
            </p:nvCxnSpPr>
            <p:spPr>
              <a:xfrm rot="-1888298" flipH="1">
                <a:off x="6645217" y="2419110"/>
                <a:ext cx="1839961" cy="72001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673" name="Google Shape;673;p17"/>
              <p:cNvSpPr/>
              <p:nvPr/>
            </p:nvSpPr>
            <p:spPr>
              <a:xfrm>
                <a:off x="6761285" y="2238420"/>
                <a:ext cx="237300" cy="2067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grpSp>
          <p:nvGrpSpPr>
            <p:cNvPr id="674" name="Google Shape;674;p17"/>
            <p:cNvGrpSpPr/>
            <p:nvPr/>
          </p:nvGrpSpPr>
          <p:grpSpPr>
            <a:xfrm rot="1426942" flipH="1">
              <a:off x="4110986" y="4321397"/>
              <a:ext cx="643672" cy="541878"/>
              <a:chOff x="6077423" y="1070631"/>
              <a:chExt cx="2460377" cy="2495836"/>
            </a:xfrm>
          </p:grpSpPr>
          <p:sp>
            <p:nvSpPr>
              <p:cNvPr id="675" name="Google Shape;675;p17"/>
              <p:cNvSpPr/>
              <p:nvPr/>
            </p:nvSpPr>
            <p:spPr>
              <a:xfrm rot="-1887820">
                <a:off x="6786812" y="1943669"/>
                <a:ext cx="454060" cy="1239108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cxnSp>
            <p:nvCxnSpPr>
              <p:cNvPr id="676" name="Google Shape;676;p17"/>
              <p:cNvCxnSpPr/>
              <p:nvPr/>
            </p:nvCxnSpPr>
            <p:spPr>
              <a:xfrm rot="-1888298">
                <a:off x="6223965" y="1471510"/>
                <a:ext cx="1839961" cy="107981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77" name="Google Shape;677;p17"/>
              <p:cNvCxnSpPr/>
              <p:nvPr/>
            </p:nvCxnSpPr>
            <p:spPr>
              <a:xfrm rot="-1888298" flipH="1">
                <a:off x="6645217" y="2419110"/>
                <a:ext cx="1839961" cy="72001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678" name="Google Shape;678;p17"/>
              <p:cNvSpPr/>
              <p:nvPr/>
            </p:nvSpPr>
            <p:spPr>
              <a:xfrm>
                <a:off x="6761285" y="2238420"/>
                <a:ext cx="237300" cy="2067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cxnSp>
          <p:nvCxnSpPr>
            <p:cNvPr id="679" name="Google Shape;679;p17"/>
            <p:cNvCxnSpPr/>
            <p:nvPr/>
          </p:nvCxnSpPr>
          <p:spPr>
            <a:xfrm rot="10800000" flipH="1">
              <a:off x="5808689" y="5969170"/>
              <a:ext cx="1101600" cy="280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80" name="Google Shape;680;p17"/>
            <p:cNvSpPr txBox="1"/>
            <p:nvPr/>
          </p:nvSpPr>
          <p:spPr>
            <a:xfrm>
              <a:off x="6886803" y="5691947"/>
              <a:ext cx="2070300" cy="40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Diffuse範圍</a:t>
              </a:r>
              <a:endPara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81" name="Google Shape;681;p17"/>
            <p:cNvSpPr txBox="1"/>
            <p:nvPr/>
          </p:nvSpPr>
          <p:spPr>
            <a:xfrm>
              <a:off x="2688820" y="4487415"/>
              <a:ext cx="1371300" cy="37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光線向量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682" name="Google Shape;682;p17"/>
            <p:cNvCxnSpPr/>
            <p:nvPr/>
          </p:nvCxnSpPr>
          <p:spPr>
            <a:xfrm rot="10800000">
              <a:off x="4495412" y="6176998"/>
              <a:ext cx="948300" cy="2352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83" name="Google Shape;683;p17"/>
            <p:cNvCxnSpPr/>
            <p:nvPr/>
          </p:nvCxnSpPr>
          <p:spPr>
            <a:xfrm rot="10800000">
              <a:off x="4625912" y="5946298"/>
              <a:ext cx="817800" cy="4659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84" name="Google Shape;684;p17"/>
            <p:cNvCxnSpPr/>
            <p:nvPr/>
          </p:nvCxnSpPr>
          <p:spPr>
            <a:xfrm rot="10800000">
              <a:off x="4845212" y="5703298"/>
              <a:ext cx="598500" cy="7089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85" name="Google Shape;685;p17"/>
            <p:cNvCxnSpPr>
              <a:stCxn id="665" idx="0"/>
            </p:cNvCxnSpPr>
            <p:nvPr/>
          </p:nvCxnSpPr>
          <p:spPr>
            <a:xfrm rot="10800000">
              <a:off x="5128136" y="5552098"/>
              <a:ext cx="294600" cy="8574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86" name="Google Shape;686;p17"/>
            <p:cNvCxnSpPr/>
            <p:nvPr/>
          </p:nvCxnSpPr>
          <p:spPr>
            <a:xfrm rot="10800000" flipH="1">
              <a:off x="5443712" y="5458198"/>
              <a:ext cx="4800" cy="9540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87" name="Google Shape;687;p17"/>
            <p:cNvCxnSpPr/>
            <p:nvPr/>
          </p:nvCxnSpPr>
          <p:spPr>
            <a:xfrm rot="10800000" flipH="1">
              <a:off x="5449088" y="6168002"/>
              <a:ext cx="948300" cy="2352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88" name="Google Shape;688;p17"/>
            <p:cNvCxnSpPr/>
            <p:nvPr/>
          </p:nvCxnSpPr>
          <p:spPr>
            <a:xfrm rot="10800000" flipH="1">
              <a:off x="5449088" y="5937602"/>
              <a:ext cx="817800" cy="4656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89" name="Google Shape;689;p17"/>
            <p:cNvCxnSpPr/>
            <p:nvPr/>
          </p:nvCxnSpPr>
          <p:spPr>
            <a:xfrm rot="10800000" flipH="1">
              <a:off x="5449088" y="5694302"/>
              <a:ext cx="598500" cy="7089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90" name="Google Shape;690;p17"/>
            <p:cNvCxnSpPr/>
            <p:nvPr/>
          </p:nvCxnSpPr>
          <p:spPr>
            <a:xfrm rot="10800000" flipH="1">
              <a:off x="5470122" y="5543402"/>
              <a:ext cx="294600" cy="8571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91" name="Google Shape;691;p17"/>
            <p:cNvCxnSpPr/>
            <p:nvPr/>
          </p:nvCxnSpPr>
          <p:spPr>
            <a:xfrm rot="10800000">
              <a:off x="5440839" y="4373270"/>
              <a:ext cx="0" cy="2057400"/>
            </a:xfrm>
            <a:prstGeom prst="straightConnector1">
              <a:avLst/>
            </a:prstGeom>
            <a:noFill/>
            <a:ln w="57150" cap="flat" cmpd="sng">
              <a:solidFill>
                <a:schemeClr val="hlink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692" name="Google Shape;692;p17"/>
            <p:cNvSpPr txBox="1"/>
            <p:nvPr/>
          </p:nvSpPr>
          <p:spPr>
            <a:xfrm>
              <a:off x="5379923" y="4885760"/>
              <a:ext cx="610200" cy="6243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17"/>
            <p:cNvSpPr txBox="1"/>
            <p:nvPr/>
          </p:nvSpPr>
          <p:spPr>
            <a:xfrm>
              <a:off x="5043944" y="4058564"/>
              <a:ext cx="1371300" cy="37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法向量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694" name="Google Shape;694;p17"/>
          <p:cNvSpPr txBox="1"/>
          <p:nvPr/>
        </p:nvSpPr>
        <p:spPr>
          <a:xfrm>
            <a:off x="2206023" y="1232579"/>
            <a:ext cx="6754800" cy="2094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202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17"/>
          <p:cNvSpPr/>
          <p:nvPr/>
        </p:nvSpPr>
        <p:spPr>
          <a:xfrm>
            <a:off x="889248" y="875496"/>
            <a:ext cx="573100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（二）不同光的反射的照明模型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6" name="Google Shape;696;p17" descr="D:\Downloads\91d6dc65-051f-42ee-a426-1f42bc9ca949.jpg"/>
          <p:cNvPicPr preferRelativeResize="0"/>
          <p:nvPr/>
        </p:nvPicPr>
        <p:blipFill rotWithShape="1">
          <a:blip r:embed="rId6">
            <a:alphaModFix/>
          </a:blip>
          <a:srcRect b="88785"/>
          <a:stretch/>
        </p:blipFill>
        <p:spPr>
          <a:xfrm>
            <a:off x="1399346" y="4832218"/>
            <a:ext cx="1902200" cy="284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" descr="D:\Downloads\webgl2_工作區域 1 複本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0538"/>
            <a:ext cx="9144000" cy="51482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"/>
          <p:cNvSpPr txBox="1">
            <a:spLocks noGrp="1"/>
          </p:cNvSpPr>
          <p:nvPr>
            <p:ph type="title"/>
          </p:nvPr>
        </p:nvSpPr>
        <p:spPr>
          <a:xfrm>
            <a:off x="889248" y="123478"/>
            <a:ext cx="562696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>
                <a:solidFill>
                  <a:srgbClr val="002060"/>
                </a:solidFill>
              </a:rPr>
              <a:t>Outline</a:t>
            </a:r>
            <a:endParaRPr sz="4000">
              <a:solidFill>
                <a:srgbClr val="002060"/>
              </a:solidFill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971600" y="2677998"/>
            <a:ext cx="3546648" cy="463054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貳、Shading</a:t>
            </a:r>
            <a:endParaRPr sz="2400" b="1" i="0" u="none" strike="noStrike" cap="none">
              <a:solidFill>
                <a:srgbClr val="36609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1493912" y="3254062"/>
            <a:ext cx="433996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一、Shading with light</a:t>
            </a: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二、基本模型實做</a:t>
            </a: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971600" y="1203598"/>
            <a:ext cx="3546648" cy="463054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壹、Lighting</a:t>
            </a:r>
            <a:endParaRPr sz="2400" b="1" i="0" u="none" strike="noStrike" cap="none">
              <a:solidFill>
                <a:srgbClr val="36609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1493911" y="1779662"/>
            <a:ext cx="412416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一、Lighting簡介</a:t>
            </a: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二、照明模型</a:t>
            </a: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0" name="Google Shape;110;p2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8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374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二、照明模型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702" name="Google Shape;702;p18"/>
          <p:cNvGrpSpPr/>
          <p:nvPr/>
        </p:nvGrpSpPr>
        <p:grpSpPr>
          <a:xfrm>
            <a:off x="0" y="0"/>
            <a:ext cx="791004" cy="791004"/>
            <a:chOff x="0" y="0"/>
            <a:chExt cx="791004" cy="791004"/>
          </a:xfrm>
        </p:grpSpPr>
        <p:sp>
          <p:nvSpPr>
            <p:cNvPr id="703" name="Google Shape;703;p18"/>
            <p:cNvSpPr/>
            <p:nvPr/>
          </p:nvSpPr>
          <p:spPr>
            <a:xfrm>
              <a:off x="0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04" name="Google Shape;704;p18"/>
            <p:cNvSpPr/>
            <p:nvPr/>
          </p:nvSpPr>
          <p:spPr>
            <a:xfrm>
              <a:off x="395536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05" name="Google Shape;705;p18"/>
            <p:cNvSpPr/>
            <p:nvPr/>
          </p:nvSpPr>
          <p:spPr>
            <a:xfrm>
              <a:off x="0" y="395536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06" name="Google Shape;706;p18"/>
            <p:cNvSpPr/>
            <p:nvPr/>
          </p:nvSpPr>
          <p:spPr>
            <a:xfrm>
              <a:off x="593304" y="593304"/>
              <a:ext cx="197700" cy="19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707" name="Google Shape;707;p18"/>
          <p:cNvGrpSpPr/>
          <p:nvPr/>
        </p:nvGrpSpPr>
        <p:grpSpPr>
          <a:xfrm>
            <a:off x="8460432" y="4299942"/>
            <a:ext cx="500394" cy="640276"/>
            <a:chOff x="8460432" y="4299942"/>
            <a:chExt cx="500394" cy="640276"/>
          </a:xfrm>
        </p:grpSpPr>
        <p:sp>
          <p:nvSpPr>
            <p:cNvPr id="708" name="Google Shape;708;p18"/>
            <p:cNvSpPr/>
            <p:nvPr/>
          </p:nvSpPr>
          <p:spPr>
            <a:xfrm>
              <a:off x="8528790" y="4299942"/>
              <a:ext cx="432000" cy="432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09" name="Google Shape;709;p18"/>
            <p:cNvSpPr/>
            <p:nvPr/>
          </p:nvSpPr>
          <p:spPr>
            <a:xfrm>
              <a:off x="8852826" y="4832218"/>
              <a:ext cx="108000" cy="108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10" name="Google Shape;710;p18"/>
            <p:cNvSpPr/>
            <p:nvPr/>
          </p:nvSpPr>
          <p:spPr>
            <a:xfrm>
              <a:off x="8460432" y="4547836"/>
              <a:ext cx="284400" cy="2844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711" name="Google Shape;711;p18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712" name="Google Shape;712;p18"/>
          <p:cNvSpPr/>
          <p:nvPr/>
        </p:nvSpPr>
        <p:spPr>
          <a:xfrm>
            <a:off x="889248" y="875496"/>
            <a:ext cx="573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（二）不同光的反射的照明模型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18"/>
          <p:cNvSpPr txBox="1"/>
          <p:nvPr/>
        </p:nvSpPr>
        <p:spPr>
          <a:xfrm>
            <a:off x="407249" y="1358517"/>
            <a:ext cx="2454600" cy="6462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</a:t>
            </a:r>
            <a:r>
              <a:rPr lang="en-US" sz="1800" b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鏡面</a:t>
            </a: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反射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en-US" sz="1800" b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Specular</a:t>
            </a: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reflection)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714" name="Google Shape;714;p18"/>
          <p:cNvGrpSpPr/>
          <p:nvPr/>
        </p:nvGrpSpPr>
        <p:grpSpPr>
          <a:xfrm>
            <a:off x="332215" y="2964150"/>
            <a:ext cx="7529091" cy="2176792"/>
            <a:chOff x="2307789" y="3928753"/>
            <a:chExt cx="8405818" cy="2940020"/>
          </a:xfrm>
        </p:grpSpPr>
        <p:sp>
          <p:nvSpPr>
            <p:cNvPr id="715" name="Google Shape;715;p18"/>
            <p:cNvSpPr/>
            <p:nvPr/>
          </p:nvSpPr>
          <p:spPr>
            <a:xfrm rot="-8346202">
              <a:off x="5515617" y="4194740"/>
              <a:ext cx="1609754" cy="2445576"/>
            </a:xfrm>
            <a:prstGeom prst="triangle">
              <a:avLst>
                <a:gd name="adj" fmla="val 49109"/>
              </a:avLst>
            </a:prstGeom>
            <a:gradFill>
              <a:gsLst>
                <a:gs pos="0">
                  <a:srgbClr val="FFFF00"/>
                </a:gs>
                <a:gs pos="30000">
                  <a:srgbClr val="FFFF75"/>
                </a:gs>
                <a:gs pos="67000">
                  <a:srgbClr val="FFFFB7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716" name="Google Shape;716;p18"/>
            <p:cNvCxnSpPr/>
            <p:nvPr/>
          </p:nvCxnSpPr>
          <p:spPr>
            <a:xfrm>
              <a:off x="3231039" y="6430670"/>
              <a:ext cx="5029200" cy="0"/>
            </a:xfrm>
            <a:prstGeom prst="straightConnector1">
              <a:avLst/>
            </a:prstGeom>
            <a:noFill/>
            <a:ln w="571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17" name="Google Shape;717;p18"/>
            <p:cNvCxnSpPr/>
            <p:nvPr/>
          </p:nvCxnSpPr>
          <p:spPr>
            <a:xfrm rot="10800000">
              <a:off x="5440839" y="4373270"/>
              <a:ext cx="0" cy="2057400"/>
            </a:xfrm>
            <a:prstGeom prst="straightConnector1">
              <a:avLst/>
            </a:prstGeom>
            <a:noFill/>
            <a:ln w="57150" cap="flat" cmpd="sng">
              <a:solidFill>
                <a:schemeClr val="hlink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718" name="Google Shape;718;p18"/>
            <p:cNvCxnSpPr/>
            <p:nvPr/>
          </p:nvCxnSpPr>
          <p:spPr>
            <a:xfrm>
              <a:off x="3732749" y="4647922"/>
              <a:ext cx="1600200" cy="1752600"/>
            </a:xfrm>
            <a:prstGeom prst="straightConnector1">
              <a:avLst/>
            </a:prstGeom>
            <a:noFill/>
            <a:ln w="57150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19" name="Google Shape;719;p18"/>
            <p:cNvCxnSpPr/>
            <p:nvPr/>
          </p:nvCxnSpPr>
          <p:spPr>
            <a:xfrm rot="10800000" flipH="1">
              <a:off x="5422736" y="5177698"/>
              <a:ext cx="1576200" cy="1231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cxnSp>
          <p:nvCxnSpPr>
            <p:cNvPr id="720" name="Google Shape;720;p18"/>
            <p:cNvCxnSpPr/>
            <p:nvPr/>
          </p:nvCxnSpPr>
          <p:spPr>
            <a:xfrm rot="10800000">
              <a:off x="4526439" y="4830470"/>
              <a:ext cx="838200" cy="152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sp>
          <p:nvSpPr>
            <p:cNvPr id="721" name="Google Shape;721;p18"/>
            <p:cNvSpPr txBox="1"/>
            <p:nvPr/>
          </p:nvSpPr>
          <p:spPr>
            <a:xfrm>
              <a:off x="5379923" y="4885759"/>
              <a:ext cx="464700" cy="5442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18"/>
            <p:cNvSpPr txBox="1"/>
            <p:nvPr/>
          </p:nvSpPr>
          <p:spPr>
            <a:xfrm>
              <a:off x="3827231" y="5017799"/>
              <a:ext cx="413700" cy="544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18"/>
            <p:cNvSpPr txBox="1"/>
            <p:nvPr/>
          </p:nvSpPr>
          <p:spPr>
            <a:xfrm>
              <a:off x="2307789" y="3928753"/>
              <a:ext cx="3124200" cy="49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無法</a:t>
              </a:r>
              <a:r>
                <a:rPr lang="en-US" sz="18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觀察到Specular</a:t>
              </a:r>
              <a:endPara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24" name="Google Shape;724;p18"/>
            <p:cNvSpPr txBox="1"/>
            <p:nvPr/>
          </p:nvSpPr>
          <p:spPr>
            <a:xfrm>
              <a:off x="7437959" y="4728699"/>
              <a:ext cx="3124200" cy="49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可以</a:t>
              </a:r>
              <a:r>
                <a:rPr lang="en-US" sz="18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觀察到Specular</a:t>
              </a:r>
              <a:endPara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grpSp>
          <p:nvGrpSpPr>
            <p:cNvPr id="725" name="Google Shape;725;p18"/>
            <p:cNvGrpSpPr/>
            <p:nvPr/>
          </p:nvGrpSpPr>
          <p:grpSpPr>
            <a:xfrm rot="-776526">
              <a:off x="6862826" y="4757568"/>
              <a:ext cx="643749" cy="541926"/>
              <a:chOff x="6077423" y="1070631"/>
              <a:chExt cx="2460377" cy="2495836"/>
            </a:xfrm>
          </p:grpSpPr>
          <p:sp>
            <p:nvSpPr>
              <p:cNvPr id="726" name="Google Shape;726;p18"/>
              <p:cNvSpPr/>
              <p:nvPr/>
            </p:nvSpPr>
            <p:spPr>
              <a:xfrm rot="-1887820">
                <a:off x="6786812" y="1943669"/>
                <a:ext cx="454060" cy="1239108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cxnSp>
            <p:nvCxnSpPr>
              <p:cNvPr id="727" name="Google Shape;727;p18"/>
              <p:cNvCxnSpPr/>
              <p:nvPr/>
            </p:nvCxnSpPr>
            <p:spPr>
              <a:xfrm rot="-1888298">
                <a:off x="6223965" y="1471510"/>
                <a:ext cx="1839961" cy="107981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28" name="Google Shape;728;p18"/>
              <p:cNvCxnSpPr/>
              <p:nvPr/>
            </p:nvCxnSpPr>
            <p:spPr>
              <a:xfrm rot="-1888298" flipH="1">
                <a:off x="6645217" y="2419110"/>
                <a:ext cx="1839961" cy="72001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729" name="Google Shape;729;p18"/>
              <p:cNvSpPr/>
              <p:nvPr/>
            </p:nvSpPr>
            <p:spPr>
              <a:xfrm>
                <a:off x="6761285" y="2238420"/>
                <a:ext cx="237300" cy="2067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cxnSp>
          <p:nvCxnSpPr>
            <p:cNvPr id="730" name="Google Shape;730;p18"/>
            <p:cNvCxnSpPr/>
            <p:nvPr/>
          </p:nvCxnSpPr>
          <p:spPr>
            <a:xfrm rot="10800000" flipH="1">
              <a:off x="5505382" y="4617774"/>
              <a:ext cx="1600200" cy="1752600"/>
            </a:xfrm>
            <a:prstGeom prst="straightConnector1">
              <a:avLst/>
            </a:prstGeom>
            <a:noFill/>
            <a:ln w="57150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731" name="Google Shape;731;p18"/>
            <p:cNvSpPr txBox="1"/>
            <p:nvPr/>
          </p:nvSpPr>
          <p:spPr>
            <a:xfrm>
              <a:off x="6105405" y="5024146"/>
              <a:ext cx="442800" cy="544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18"/>
            <p:cNvSpPr txBox="1"/>
            <p:nvPr/>
          </p:nvSpPr>
          <p:spPr>
            <a:xfrm>
              <a:off x="4591278" y="5373334"/>
              <a:ext cx="990000" cy="35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入射角</a:t>
              </a:r>
              <a:endParaRPr sz="11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733" name="Google Shape;733;p18"/>
            <p:cNvCxnSpPr>
              <a:stCxn id="730" idx="0"/>
            </p:cNvCxnSpPr>
            <p:nvPr/>
          </p:nvCxnSpPr>
          <p:spPr>
            <a:xfrm rot="10800000" flipH="1">
              <a:off x="5505382" y="4324674"/>
              <a:ext cx="837000" cy="20457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34" name="Google Shape;734;p18"/>
            <p:cNvCxnSpPr>
              <a:stCxn id="730" idx="0"/>
            </p:cNvCxnSpPr>
            <p:nvPr/>
          </p:nvCxnSpPr>
          <p:spPr>
            <a:xfrm rot="10800000" flipH="1">
              <a:off x="5505382" y="5218974"/>
              <a:ext cx="1901700" cy="11514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35" name="Google Shape;735;p18"/>
            <p:cNvGrpSpPr/>
            <p:nvPr/>
          </p:nvGrpSpPr>
          <p:grpSpPr>
            <a:xfrm rot="1426942" flipH="1">
              <a:off x="4110986" y="4321397"/>
              <a:ext cx="643672" cy="541878"/>
              <a:chOff x="6077423" y="1070631"/>
              <a:chExt cx="2460377" cy="2495836"/>
            </a:xfrm>
          </p:grpSpPr>
          <p:sp>
            <p:nvSpPr>
              <p:cNvPr id="736" name="Google Shape;736;p18"/>
              <p:cNvSpPr/>
              <p:nvPr/>
            </p:nvSpPr>
            <p:spPr>
              <a:xfrm rot="-1887820">
                <a:off x="6786812" y="1943669"/>
                <a:ext cx="454060" cy="1239108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cxnSp>
            <p:nvCxnSpPr>
              <p:cNvPr id="737" name="Google Shape;737;p18"/>
              <p:cNvCxnSpPr/>
              <p:nvPr/>
            </p:nvCxnSpPr>
            <p:spPr>
              <a:xfrm rot="-1888298">
                <a:off x="6223965" y="1471510"/>
                <a:ext cx="1839961" cy="107981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38" name="Google Shape;738;p18"/>
              <p:cNvCxnSpPr/>
              <p:nvPr/>
            </p:nvCxnSpPr>
            <p:spPr>
              <a:xfrm rot="-1888298" flipH="1">
                <a:off x="6645217" y="2419110"/>
                <a:ext cx="1839961" cy="72001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739" name="Google Shape;739;p18"/>
              <p:cNvSpPr/>
              <p:nvPr/>
            </p:nvSpPr>
            <p:spPr>
              <a:xfrm>
                <a:off x="6761285" y="2238420"/>
                <a:ext cx="237300" cy="2067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cxnSp>
          <p:nvCxnSpPr>
            <p:cNvPr id="740" name="Google Shape;740;p18"/>
            <p:cNvCxnSpPr/>
            <p:nvPr/>
          </p:nvCxnSpPr>
          <p:spPr>
            <a:xfrm>
              <a:off x="6733309" y="5524222"/>
              <a:ext cx="877500" cy="25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41" name="Google Shape;741;p18"/>
            <p:cNvSpPr txBox="1"/>
            <p:nvPr/>
          </p:nvSpPr>
          <p:spPr>
            <a:xfrm>
              <a:off x="7589407" y="5536017"/>
              <a:ext cx="3124200" cy="49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Specular範圍</a:t>
              </a:r>
              <a:endPara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42" name="Google Shape;742;p18"/>
            <p:cNvSpPr txBox="1"/>
            <p:nvPr/>
          </p:nvSpPr>
          <p:spPr>
            <a:xfrm>
              <a:off x="5389972" y="5387257"/>
              <a:ext cx="990000" cy="35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反射角</a:t>
              </a:r>
              <a:endParaRPr sz="11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43" name="Google Shape;743;p18"/>
            <p:cNvSpPr txBox="1"/>
            <p:nvPr/>
          </p:nvSpPr>
          <p:spPr>
            <a:xfrm>
              <a:off x="6903803" y="4272542"/>
              <a:ext cx="1371300" cy="35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反射向量</a:t>
              </a:r>
              <a:endParaRPr sz="11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44" name="Google Shape;744;p18"/>
            <p:cNvSpPr txBox="1"/>
            <p:nvPr/>
          </p:nvSpPr>
          <p:spPr>
            <a:xfrm>
              <a:off x="2688820" y="4487416"/>
              <a:ext cx="1371300" cy="35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光線向量</a:t>
              </a:r>
              <a:endParaRPr sz="11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45" name="Google Shape;745;p18"/>
            <p:cNvSpPr txBox="1"/>
            <p:nvPr/>
          </p:nvSpPr>
          <p:spPr>
            <a:xfrm>
              <a:off x="5043945" y="4058564"/>
              <a:ext cx="1371300" cy="35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法向量</a:t>
              </a:r>
              <a:endParaRPr sz="11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746" name="Google Shape;746;p18"/>
          <p:cNvSpPr txBox="1"/>
          <p:nvPr/>
        </p:nvSpPr>
        <p:spPr>
          <a:xfrm>
            <a:off x="2773532" y="1119064"/>
            <a:ext cx="6258600" cy="1583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424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7" name="Google Shape;747;p18"/>
          <p:cNvPicPr preferRelativeResize="0"/>
          <p:nvPr/>
        </p:nvPicPr>
        <p:blipFill rotWithShape="1">
          <a:blip r:embed="rId7">
            <a:alphaModFix/>
          </a:blip>
          <a:srcRect l="28940" t="10013" r="30315" b="81541"/>
          <a:stretch/>
        </p:blipFill>
        <p:spPr>
          <a:xfrm>
            <a:off x="2471745" y="4794249"/>
            <a:ext cx="1333484" cy="207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9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374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二、照明模型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753" name="Google Shape;753;p19"/>
          <p:cNvGrpSpPr/>
          <p:nvPr/>
        </p:nvGrpSpPr>
        <p:grpSpPr>
          <a:xfrm>
            <a:off x="0" y="0"/>
            <a:ext cx="791004" cy="791004"/>
            <a:chOff x="0" y="0"/>
            <a:chExt cx="791004" cy="791004"/>
          </a:xfrm>
        </p:grpSpPr>
        <p:sp>
          <p:nvSpPr>
            <p:cNvPr id="754" name="Google Shape;754;p19"/>
            <p:cNvSpPr/>
            <p:nvPr/>
          </p:nvSpPr>
          <p:spPr>
            <a:xfrm>
              <a:off x="0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55" name="Google Shape;755;p19"/>
            <p:cNvSpPr/>
            <p:nvPr/>
          </p:nvSpPr>
          <p:spPr>
            <a:xfrm>
              <a:off x="395536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56" name="Google Shape;756;p19"/>
            <p:cNvSpPr/>
            <p:nvPr/>
          </p:nvSpPr>
          <p:spPr>
            <a:xfrm>
              <a:off x="0" y="395536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57" name="Google Shape;757;p19"/>
            <p:cNvSpPr/>
            <p:nvPr/>
          </p:nvSpPr>
          <p:spPr>
            <a:xfrm>
              <a:off x="593304" y="593304"/>
              <a:ext cx="197700" cy="19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758" name="Google Shape;758;p19"/>
          <p:cNvGrpSpPr/>
          <p:nvPr/>
        </p:nvGrpSpPr>
        <p:grpSpPr>
          <a:xfrm>
            <a:off x="8460432" y="4299942"/>
            <a:ext cx="500394" cy="640276"/>
            <a:chOff x="8460432" y="4299942"/>
            <a:chExt cx="500394" cy="640276"/>
          </a:xfrm>
        </p:grpSpPr>
        <p:sp>
          <p:nvSpPr>
            <p:cNvPr id="759" name="Google Shape;759;p19"/>
            <p:cNvSpPr/>
            <p:nvPr/>
          </p:nvSpPr>
          <p:spPr>
            <a:xfrm>
              <a:off x="8528790" y="4299942"/>
              <a:ext cx="432000" cy="432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60" name="Google Shape;760;p19"/>
            <p:cNvSpPr/>
            <p:nvPr/>
          </p:nvSpPr>
          <p:spPr>
            <a:xfrm>
              <a:off x="8852826" y="4832218"/>
              <a:ext cx="108000" cy="108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61" name="Google Shape;761;p19"/>
            <p:cNvSpPr/>
            <p:nvPr/>
          </p:nvSpPr>
          <p:spPr>
            <a:xfrm>
              <a:off x="8460432" y="4547836"/>
              <a:ext cx="284400" cy="2844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762" name="Google Shape;762;p19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763" name="Google Shape;763;p19"/>
          <p:cNvSpPr/>
          <p:nvPr/>
        </p:nvSpPr>
        <p:spPr>
          <a:xfrm>
            <a:off x="889248" y="875496"/>
            <a:ext cx="573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（二）不同光的反射的照明模型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4" name="Google Shape;76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1234" y="2210856"/>
            <a:ext cx="8742768" cy="2571248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19"/>
          <p:cNvSpPr/>
          <p:nvPr/>
        </p:nvSpPr>
        <p:spPr>
          <a:xfrm>
            <a:off x="2861703" y="1473678"/>
            <a:ext cx="2621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不同強度之Shiness效果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66" name="Google Shape;766;p19"/>
          <p:cNvSpPr txBox="1"/>
          <p:nvPr/>
        </p:nvSpPr>
        <p:spPr>
          <a:xfrm>
            <a:off x="407249" y="1358517"/>
            <a:ext cx="2454600" cy="6462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</a:t>
            </a:r>
            <a:r>
              <a:rPr lang="en-US" sz="1800" b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鏡面</a:t>
            </a: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反射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en-US" sz="1800" b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Specular</a:t>
            </a: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reflection)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a20789ab13_0_4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374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二、照明模型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772" name="Google Shape;772;ga20789ab13_0_4"/>
          <p:cNvGrpSpPr/>
          <p:nvPr/>
        </p:nvGrpSpPr>
        <p:grpSpPr>
          <a:xfrm>
            <a:off x="0" y="0"/>
            <a:ext cx="791004" cy="791004"/>
            <a:chOff x="0" y="0"/>
            <a:chExt cx="791004" cy="791004"/>
          </a:xfrm>
        </p:grpSpPr>
        <p:sp>
          <p:nvSpPr>
            <p:cNvPr id="773" name="Google Shape;773;ga20789ab13_0_4"/>
            <p:cNvSpPr/>
            <p:nvPr/>
          </p:nvSpPr>
          <p:spPr>
            <a:xfrm>
              <a:off x="0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74" name="Google Shape;774;ga20789ab13_0_4"/>
            <p:cNvSpPr/>
            <p:nvPr/>
          </p:nvSpPr>
          <p:spPr>
            <a:xfrm>
              <a:off x="395536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75" name="Google Shape;775;ga20789ab13_0_4"/>
            <p:cNvSpPr/>
            <p:nvPr/>
          </p:nvSpPr>
          <p:spPr>
            <a:xfrm>
              <a:off x="0" y="395536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76" name="Google Shape;776;ga20789ab13_0_4"/>
            <p:cNvSpPr/>
            <p:nvPr/>
          </p:nvSpPr>
          <p:spPr>
            <a:xfrm>
              <a:off x="593304" y="593304"/>
              <a:ext cx="197700" cy="19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777" name="Google Shape;777;ga20789ab13_0_4"/>
          <p:cNvGrpSpPr/>
          <p:nvPr/>
        </p:nvGrpSpPr>
        <p:grpSpPr>
          <a:xfrm>
            <a:off x="8460432" y="4299942"/>
            <a:ext cx="500394" cy="640276"/>
            <a:chOff x="8460432" y="4299942"/>
            <a:chExt cx="500394" cy="640276"/>
          </a:xfrm>
        </p:grpSpPr>
        <p:sp>
          <p:nvSpPr>
            <p:cNvPr id="778" name="Google Shape;778;ga20789ab13_0_4"/>
            <p:cNvSpPr/>
            <p:nvPr/>
          </p:nvSpPr>
          <p:spPr>
            <a:xfrm>
              <a:off x="8528790" y="4299942"/>
              <a:ext cx="432000" cy="432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79" name="Google Shape;779;ga20789ab13_0_4"/>
            <p:cNvSpPr/>
            <p:nvPr/>
          </p:nvSpPr>
          <p:spPr>
            <a:xfrm>
              <a:off x="8852826" y="4832218"/>
              <a:ext cx="108000" cy="108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80" name="Google Shape;780;ga20789ab13_0_4"/>
            <p:cNvSpPr/>
            <p:nvPr/>
          </p:nvSpPr>
          <p:spPr>
            <a:xfrm>
              <a:off x="8460432" y="4547836"/>
              <a:ext cx="284400" cy="2844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781" name="Google Shape;781;ga20789ab13_0_4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782" name="Google Shape;782;ga20789ab13_0_4"/>
          <p:cNvSpPr/>
          <p:nvPr/>
        </p:nvSpPr>
        <p:spPr>
          <a:xfrm>
            <a:off x="889248" y="875496"/>
            <a:ext cx="573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</a:t>
            </a:r>
            <a:r>
              <a:rPr lang="en-US" sz="200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二）不同光的反射的照明模型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83" name="Google Shape;783;ga20789ab13_0_4"/>
          <p:cNvSpPr txBox="1"/>
          <p:nvPr/>
        </p:nvSpPr>
        <p:spPr>
          <a:xfrm>
            <a:off x="972200" y="1275565"/>
            <a:ext cx="3672900" cy="3693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</a:t>
            </a: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.環境反射(Ambient reflection)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4" name="Google Shape;784;ga20789ab13_0_4"/>
              <p:cNvSpPr/>
              <p:nvPr/>
            </p:nvSpPr>
            <p:spPr>
              <a:xfrm>
                <a:off x="966523" y="2058243"/>
                <a:ext cx="7525500" cy="162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75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altLang="zh-TW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600" i="1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zh-TW" altLang="en-US" sz="1600" dirty="0" err="1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是光線</a:t>
                </a:r>
                <a:r>
                  <a:rPr lang="en-US" sz="1600" dirty="0" err="1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ambient</a:t>
                </a:r>
                <a:r>
                  <a:rPr lang="zh-TW" altLang="en-US" sz="1600" dirty="0" err="1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與材質</a:t>
                </a:r>
                <a:r>
                  <a:rPr lang="en-US" sz="1600" dirty="0" err="1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ambient</a:t>
                </a:r>
                <a:r>
                  <a:rPr lang="zh-TW" altLang="en-US" sz="1600" dirty="0" err="1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的乘積</a:t>
                </a:r>
                <a:endParaRPr lang="zh-TW" altLang="en-US" sz="1600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  <a:p>
                <a:pPr lvl="0">
                  <a:lnSpc>
                    <a:spcPct val="90000"/>
                  </a:lnSpc>
                  <a:spcBef>
                    <a:spcPts val="75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altLang="zh-TW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zh-TW" altLang="en-US" sz="1600" i="1">
                            <a:latin typeface="Cambria Math"/>
                            <a:ea typeface="Cambria Math"/>
                          </a:rPr>
                          <m:t>𝐼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/>
                            <a:ea typeface="Cambria Math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zh-TW" altLang="en-US" sz="1600" dirty="0" err="1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是光線強弱因子</a:t>
                </a:r>
                <a:endParaRPr sz="1600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mc:Choice>
        <mc:Fallback xmlns="">
          <p:sp>
            <p:nvSpPr>
              <p:cNvPr id="784" name="Google Shape;784;ga20789ab13_0_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523" y="2058243"/>
                <a:ext cx="7525500" cy="16272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85" name="Google Shape;785;ga20789ab13_0_4"/>
          <p:cNvGrpSpPr/>
          <p:nvPr/>
        </p:nvGrpSpPr>
        <p:grpSpPr>
          <a:xfrm>
            <a:off x="2463072" y="3181429"/>
            <a:ext cx="5446182" cy="1889183"/>
            <a:chOff x="3341732" y="4220607"/>
            <a:chExt cx="7261576" cy="2518911"/>
          </a:xfrm>
        </p:grpSpPr>
        <p:sp>
          <p:nvSpPr>
            <p:cNvPr id="786" name="Google Shape;786;ga20789ab13_0_4"/>
            <p:cNvSpPr/>
            <p:nvPr/>
          </p:nvSpPr>
          <p:spPr>
            <a:xfrm>
              <a:off x="3341732" y="5598490"/>
              <a:ext cx="5029200" cy="8169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38000">
                  <a:srgbClr val="F8F5FA"/>
                </a:gs>
                <a:gs pos="76000">
                  <a:srgbClr val="FFFFB7"/>
                </a:gs>
                <a:gs pos="100000">
                  <a:srgbClr val="FFFF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787" name="Google Shape;787;ga20789ab13_0_4"/>
            <p:cNvCxnSpPr/>
            <p:nvPr/>
          </p:nvCxnSpPr>
          <p:spPr>
            <a:xfrm>
              <a:off x="3341732" y="6436690"/>
              <a:ext cx="5029200" cy="0"/>
            </a:xfrm>
            <a:prstGeom prst="straightConnector1">
              <a:avLst/>
            </a:prstGeom>
            <a:noFill/>
            <a:ln w="571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ga20789ab13_0_4"/>
            <p:cNvCxnSpPr/>
            <p:nvPr/>
          </p:nvCxnSpPr>
          <p:spPr>
            <a:xfrm rot="10800000" flipH="1">
              <a:off x="5533429" y="5183718"/>
              <a:ext cx="1576200" cy="1231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cxnSp>
          <p:nvCxnSpPr>
            <p:cNvPr id="789" name="Google Shape;789;ga20789ab13_0_4"/>
            <p:cNvCxnSpPr/>
            <p:nvPr/>
          </p:nvCxnSpPr>
          <p:spPr>
            <a:xfrm rot="10800000">
              <a:off x="4637132" y="4836490"/>
              <a:ext cx="838200" cy="152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sp>
          <p:nvSpPr>
            <p:cNvPr id="790" name="Google Shape;790;ga20789ab13_0_4"/>
            <p:cNvSpPr/>
            <p:nvPr/>
          </p:nvSpPr>
          <p:spPr>
            <a:xfrm>
              <a:off x="5106055" y="6418218"/>
              <a:ext cx="896700" cy="321300"/>
            </a:xfrm>
            <a:prstGeom prst="rect">
              <a:avLst/>
            </a:prstGeom>
            <a:solidFill>
              <a:srgbClr val="D99593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632423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物質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91" name="Google Shape;791;ga20789ab13_0_4"/>
            <p:cNvSpPr txBox="1"/>
            <p:nvPr/>
          </p:nvSpPr>
          <p:spPr>
            <a:xfrm>
              <a:off x="7479108" y="4448617"/>
              <a:ext cx="31242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任何位置皆可以</a:t>
              </a:r>
              <a:r>
                <a:rPr lang="en-US" sz="14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觀察到Ambient</a:t>
              </a:r>
              <a:endParaRPr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grpSp>
          <p:nvGrpSpPr>
            <p:cNvPr id="792" name="Google Shape;792;ga20789ab13_0_4"/>
            <p:cNvGrpSpPr/>
            <p:nvPr/>
          </p:nvGrpSpPr>
          <p:grpSpPr>
            <a:xfrm rot="-776526">
              <a:off x="6973526" y="4763585"/>
              <a:ext cx="643743" cy="541929"/>
              <a:chOff x="6077445" y="1070617"/>
              <a:chExt cx="2460352" cy="2495850"/>
            </a:xfrm>
          </p:grpSpPr>
          <p:sp>
            <p:nvSpPr>
              <p:cNvPr id="793" name="Google Shape;793;ga20789ab13_0_4"/>
              <p:cNvSpPr/>
              <p:nvPr/>
            </p:nvSpPr>
            <p:spPr>
              <a:xfrm rot="-1887820">
                <a:off x="6786812" y="1943669"/>
                <a:ext cx="454060" cy="1239108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cxnSp>
            <p:nvCxnSpPr>
              <p:cNvPr id="794" name="Google Shape;794;ga20789ab13_0_4"/>
              <p:cNvCxnSpPr/>
              <p:nvPr/>
            </p:nvCxnSpPr>
            <p:spPr>
              <a:xfrm rot="-1888298">
                <a:off x="6223965" y="1471510"/>
                <a:ext cx="1839961" cy="107981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5" name="Google Shape;795;ga20789ab13_0_4"/>
              <p:cNvCxnSpPr/>
              <p:nvPr/>
            </p:nvCxnSpPr>
            <p:spPr>
              <a:xfrm rot="-1888298" flipH="1">
                <a:off x="6645217" y="2419110"/>
                <a:ext cx="1839961" cy="72001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796" name="Google Shape;796;ga20789ab13_0_4"/>
              <p:cNvSpPr/>
              <p:nvPr/>
            </p:nvSpPr>
            <p:spPr>
              <a:xfrm>
                <a:off x="6761285" y="2238420"/>
                <a:ext cx="237300" cy="2067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grpSp>
          <p:nvGrpSpPr>
            <p:cNvPr id="797" name="Google Shape;797;ga20789ab13_0_4"/>
            <p:cNvGrpSpPr/>
            <p:nvPr/>
          </p:nvGrpSpPr>
          <p:grpSpPr>
            <a:xfrm rot="1426942" flipH="1">
              <a:off x="4221679" y="4327413"/>
              <a:ext cx="643666" cy="541881"/>
              <a:chOff x="6077445" y="1070617"/>
              <a:chExt cx="2460352" cy="2495850"/>
            </a:xfrm>
          </p:grpSpPr>
          <p:sp>
            <p:nvSpPr>
              <p:cNvPr id="798" name="Google Shape;798;ga20789ab13_0_4"/>
              <p:cNvSpPr/>
              <p:nvPr/>
            </p:nvSpPr>
            <p:spPr>
              <a:xfrm rot="-1887820">
                <a:off x="6786812" y="1943669"/>
                <a:ext cx="454060" cy="1239108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cxnSp>
            <p:nvCxnSpPr>
              <p:cNvPr id="799" name="Google Shape;799;ga20789ab13_0_4"/>
              <p:cNvCxnSpPr/>
              <p:nvPr/>
            </p:nvCxnSpPr>
            <p:spPr>
              <a:xfrm rot="-1888298">
                <a:off x="6223965" y="1471510"/>
                <a:ext cx="1839961" cy="107981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00" name="Google Shape;800;ga20789ab13_0_4"/>
              <p:cNvCxnSpPr/>
              <p:nvPr/>
            </p:nvCxnSpPr>
            <p:spPr>
              <a:xfrm rot="-1888298" flipH="1">
                <a:off x="6645217" y="2419110"/>
                <a:ext cx="1839961" cy="72001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801" name="Google Shape;801;ga20789ab13_0_4"/>
              <p:cNvSpPr/>
              <p:nvPr/>
            </p:nvSpPr>
            <p:spPr>
              <a:xfrm>
                <a:off x="6761285" y="2238420"/>
                <a:ext cx="237300" cy="2067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cxnSp>
          <p:nvCxnSpPr>
            <p:cNvPr id="802" name="Google Shape;802;ga20789ab13_0_4"/>
            <p:cNvCxnSpPr/>
            <p:nvPr/>
          </p:nvCxnSpPr>
          <p:spPr>
            <a:xfrm rot="10800000" flipH="1">
              <a:off x="5919382" y="5975190"/>
              <a:ext cx="1101600" cy="280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03" name="Google Shape;803;ga20789ab13_0_4"/>
            <p:cNvSpPr txBox="1"/>
            <p:nvPr/>
          </p:nvSpPr>
          <p:spPr>
            <a:xfrm>
              <a:off x="6997496" y="5697967"/>
              <a:ext cx="2415900" cy="49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Ambient範圍</a:t>
              </a:r>
              <a:endPara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804" name="Google Shape;804;ga20789ab13_0_4"/>
            <p:cNvCxnSpPr/>
            <p:nvPr/>
          </p:nvCxnSpPr>
          <p:spPr>
            <a:xfrm rot="10800000">
              <a:off x="3638746" y="6100132"/>
              <a:ext cx="0" cy="3111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05" name="Google Shape;805;ga20789ab13_0_4"/>
            <p:cNvCxnSpPr/>
            <p:nvPr/>
          </p:nvCxnSpPr>
          <p:spPr>
            <a:xfrm rot="10800000">
              <a:off x="4007962" y="6100132"/>
              <a:ext cx="0" cy="3111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06" name="Google Shape;806;ga20789ab13_0_4"/>
            <p:cNvCxnSpPr/>
            <p:nvPr/>
          </p:nvCxnSpPr>
          <p:spPr>
            <a:xfrm rot="10800000">
              <a:off x="4375892" y="6100132"/>
              <a:ext cx="0" cy="3111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07" name="Google Shape;807;ga20789ab13_0_4"/>
            <p:cNvCxnSpPr/>
            <p:nvPr/>
          </p:nvCxnSpPr>
          <p:spPr>
            <a:xfrm rot="10800000">
              <a:off x="4738125" y="6107118"/>
              <a:ext cx="0" cy="3111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08" name="Google Shape;808;ga20789ab13_0_4"/>
            <p:cNvCxnSpPr/>
            <p:nvPr/>
          </p:nvCxnSpPr>
          <p:spPr>
            <a:xfrm rot="10800000">
              <a:off x="5106055" y="6107118"/>
              <a:ext cx="0" cy="3111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09" name="Google Shape;809;ga20789ab13_0_4"/>
            <p:cNvCxnSpPr/>
            <p:nvPr/>
          </p:nvCxnSpPr>
          <p:spPr>
            <a:xfrm rot="10800000">
              <a:off x="5484767" y="6100132"/>
              <a:ext cx="0" cy="3111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10" name="Google Shape;810;ga20789ab13_0_4"/>
            <p:cNvCxnSpPr/>
            <p:nvPr/>
          </p:nvCxnSpPr>
          <p:spPr>
            <a:xfrm rot="10800000">
              <a:off x="5847000" y="6107118"/>
              <a:ext cx="0" cy="3111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11" name="Google Shape;811;ga20789ab13_0_4"/>
            <p:cNvCxnSpPr/>
            <p:nvPr/>
          </p:nvCxnSpPr>
          <p:spPr>
            <a:xfrm rot="10800000">
              <a:off x="6214930" y="6107118"/>
              <a:ext cx="0" cy="3111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12" name="Google Shape;812;ga20789ab13_0_4"/>
            <p:cNvCxnSpPr/>
            <p:nvPr/>
          </p:nvCxnSpPr>
          <p:spPr>
            <a:xfrm rot="10800000">
              <a:off x="6583335" y="6107118"/>
              <a:ext cx="0" cy="3111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13" name="Google Shape;813;ga20789ab13_0_4"/>
            <p:cNvCxnSpPr/>
            <p:nvPr/>
          </p:nvCxnSpPr>
          <p:spPr>
            <a:xfrm rot="10800000">
              <a:off x="6945568" y="6114104"/>
              <a:ext cx="0" cy="3111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14" name="Google Shape;814;ga20789ab13_0_4"/>
            <p:cNvCxnSpPr/>
            <p:nvPr/>
          </p:nvCxnSpPr>
          <p:spPr>
            <a:xfrm rot="10800000">
              <a:off x="7313498" y="6114104"/>
              <a:ext cx="0" cy="3111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15" name="Google Shape;815;ga20789ab13_0_4"/>
            <p:cNvCxnSpPr/>
            <p:nvPr/>
          </p:nvCxnSpPr>
          <p:spPr>
            <a:xfrm rot="10800000">
              <a:off x="7686271" y="6114104"/>
              <a:ext cx="0" cy="3111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16" name="Google Shape;816;ga20789ab13_0_4"/>
            <p:cNvCxnSpPr/>
            <p:nvPr/>
          </p:nvCxnSpPr>
          <p:spPr>
            <a:xfrm rot="10800000">
              <a:off x="8048504" y="6121090"/>
              <a:ext cx="0" cy="3111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966523" y="1768754"/>
                <a:ext cx="128958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/>
                            </a:rPr>
                            <m:t>𝑎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/>
                            </a:rPr>
                            <m:t>𝑎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/>
                          <a:ea typeface="Cambria Math"/>
                        </a:rPr>
                        <m:t>×</m:t>
                      </m:r>
                      <m:sSub>
                        <m:sSub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/>
                              <a:ea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/>
                              <a:ea typeface="Cambria Math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523" y="1768754"/>
                <a:ext cx="1289584" cy="33855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a20789ab13_0_53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374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二、照明模型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822" name="Google Shape;822;ga20789ab13_0_53"/>
          <p:cNvGrpSpPr/>
          <p:nvPr/>
        </p:nvGrpSpPr>
        <p:grpSpPr>
          <a:xfrm>
            <a:off x="0" y="0"/>
            <a:ext cx="791004" cy="791004"/>
            <a:chOff x="0" y="0"/>
            <a:chExt cx="791004" cy="791004"/>
          </a:xfrm>
        </p:grpSpPr>
        <p:sp>
          <p:nvSpPr>
            <p:cNvPr id="823" name="Google Shape;823;ga20789ab13_0_53"/>
            <p:cNvSpPr/>
            <p:nvPr/>
          </p:nvSpPr>
          <p:spPr>
            <a:xfrm>
              <a:off x="0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24" name="Google Shape;824;ga20789ab13_0_53"/>
            <p:cNvSpPr/>
            <p:nvPr/>
          </p:nvSpPr>
          <p:spPr>
            <a:xfrm>
              <a:off x="395536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25" name="Google Shape;825;ga20789ab13_0_53"/>
            <p:cNvSpPr/>
            <p:nvPr/>
          </p:nvSpPr>
          <p:spPr>
            <a:xfrm>
              <a:off x="0" y="395536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26" name="Google Shape;826;ga20789ab13_0_53"/>
            <p:cNvSpPr/>
            <p:nvPr/>
          </p:nvSpPr>
          <p:spPr>
            <a:xfrm>
              <a:off x="593304" y="593304"/>
              <a:ext cx="197700" cy="19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827" name="Google Shape;827;ga20789ab13_0_53"/>
          <p:cNvGrpSpPr/>
          <p:nvPr/>
        </p:nvGrpSpPr>
        <p:grpSpPr>
          <a:xfrm>
            <a:off x="8460432" y="4299942"/>
            <a:ext cx="500394" cy="640276"/>
            <a:chOff x="8460432" y="4299942"/>
            <a:chExt cx="500394" cy="640276"/>
          </a:xfrm>
        </p:grpSpPr>
        <p:sp>
          <p:nvSpPr>
            <p:cNvPr id="828" name="Google Shape;828;ga20789ab13_0_53"/>
            <p:cNvSpPr/>
            <p:nvPr/>
          </p:nvSpPr>
          <p:spPr>
            <a:xfrm>
              <a:off x="8528790" y="4299942"/>
              <a:ext cx="432000" cy="432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29" name="Google Shape;829;ga20789ab13_0_53"/>
            <p:cNvSpPr/>
            <p:nvPr/>
          </p:nvSpPr>
          <p:spPr>
            <a:xfrm>
              <a:off x="8852826" y="4832218"/>
              <a:ext cx="108000" cy="108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30" name="Google Shape;830;ga20789ab13_0_53"/>
            <p:cNvSpPr/>
            <p:nvPr/>
          </p:nvSpPr>
          <p:spPr>
            <a:xfrm>
              <a:off x="8460432" y="4547836"/>
              <a:ext cx="284400" cy="2844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831" name="Google Shape;831;ga20789ab13_0_53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832" name="Google Shape;832;ga20789ab13_0_53"/>
          <p:cNvSpPr/>
          <p:nvPr/>
        </p:nvSpPr>
        <p:spPr>
          <a:xfrm>
            <a:off x="889248" y="875496"/>
            <a:ext cx="573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</a:t>
            </a:r>
            <a:r>
              <a:rPr lang="en-US" sz="200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二）不同光的反射的照明模型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33" name="Google Shape;833;ga20789ab13_0_53"/>
          <p:cNvSpPr txBox="1"/>
          <p:nvPr/>
        </p:nvSpPr>
        <p:spPr>
          <a:xfrm>
            <a:off x="972200" y="1275565"/>
            <a:ext cx="3672900" cy="3693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</a:t>
            </a: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800" b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物體自發光</a:t>
            </a: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en-US" sz="1800" b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Emisson )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4" name="Google Shape;834;ga20789ab13_0_53"/>
              <p:cNvSpPr/>
              <p:nvPr/>
            </p:nvSpPr>
            <p:spPr>
              <a:xfrm>
                <a:off x="966523" y="1715401"/>
                <a:ext cx="7525500" cy="162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750"/>
                  </a:spcBef>
                  <a:spcAft>
                    <a:spcPts val="0"/>
                  </a:spcAft>
                  <a:buNone/>
                </a:pPr>
                <a:r>
                  <a:rPr lang="zh-TW" altLang="en-US" sz="1600" dirty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由於任何位置看到的自發光強度都是相等的</a:t>
                </a:r>
              </a:p>
              <a:p>
                <a:pPr marL="0" marR="0" lvl="0" indent="0" algn="l" rtl="0">
                  <a:lnSpc>
                    <a:spcPct val="90000"/>
                  </a:lnSpc>
                  <a:spcBef>
                    <a:spcPts val="750"/>
                  </a:spcBef>
                  <a:spcAft>
                    <a:spcPts val="0"/>
                  </a:spcAft>
                  <a:buNone/>
                </a:pPr>
                <a:r>
                  <a:rPr lang="zh-TW" altLang="en-US" sz="1600" dirty="0" err="1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所以他是一個常數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6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icrosoft JhengHei"/>
                            <a:sym typeface="Microsoft JhengHei"/>
                          </a:rPr>
                        </m:ctrlPr>
                      </m:sSubPr>
                      <m:e>
                        <m:r>
                          <a:rPr lang="zh-TW" altLang="en-US" sz="1600" b="0" i="1" smtClean="0">
                            <a:solidFill>
                              <a:schemeClr val="dk1"/>
                            </a:solidFill>
                            <a:latin typeface="Cambria Math"/>
                            <a:ea typeface="Microsoft JhengHei"/>
                            <a:sym typeface="Microsoft JhengHei"/>
                          </a:rPr>
                          <m:t>𝐼</m:t>
                        </m:r>
                      </m:e>
                      <m:sub>
                        <m:r>
                          <a:rPr lang="en-US" altLang="zh-TW" sz="1600" b="0" i="1" smtClean="0">
                            <a:solidFill>
                              <a:schemeClr val="dk1"/>
                            </a:solidFill>
                            <a:latin typeface="Cambria Math"/>
                            <a:ea typeface="Microsoft JhengHei"/>
                            <a:sym typeface="Microsoft JhengHei"/>
                          </a:rPr>
                          <m:t>𝑒</m:t>
                        </m:r>
                      </m:sub>
                    </m:sSub>
                  </m:oMath>
                </a14:m>
                <a:endParaRPr lang="zh-TW" altLang="en-US" sz="1600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  <a:p>
                <a:pPr marL="0" marR="0" lvl="0" indent="0" algn="l" rtl="0">
                  <a:lnSpc>
                    <a:spcPct val="90000"/>
                  </a:lnSpc>
                  <a:spcBef>
                    <a:spcPts val="750"/>
                  </a:spcBef>
                  <a:spcAft>
                    <a:spcPts val="0"/>
                  </a:spcAft>
                  <a:buNone/>
                </a:pPr>
                <a:r>
                  <a:rPr lang="zh-TW" altLang="en-US" sz="1600" dirty="0" err="1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寫程式的時候要給好一個固定值</a:t>
                </a:r>
                <a:endParaRPr sz="1600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mc:Choice>
        <mc:Fallback xmlns="">
          <p:sp>
            <p:nvSpPr>
              <p:cNvPr id="834" name="Google Shape;834;ga20789ab13_0_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523" y="1715401"/>
                <a:ext cx="7525500" cy="1627200"/>
              </a:xfrm>
              <a:prstGeom prst="rect">
                <a:avLst/>
              </a:prstGeom>
              <a:blipFill rotWithShape="1">
                <a:blip r:embed="rId3"/>
                <a:stretch>
                  <a:fillRect l="-4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5" name="Google Shape;835;ga20789ab13_0_53"/>
          <p:cNvGrpSpPr/>
          <p:nvPr/>
        </p:nvGrpSpPr>
        <p:grpSpPr>
          <a:xfrm>
            <a:off x="2440896" y="2571755"/>
            <a:ext cx="4576763" cy="1896204"/>
            <a:chOff x="6179200" y="3658066"/>
            <a:chExt cx="6102350" cy="2528272"/>
          </a:xfrm>
        </p:grpSpPr>
        <p:sp>
          <p:nvSpPr>
            <p:cNvPr id="836" name="Google Shape;836;ga20789ab13_0_53"/>
            <p:cNvSpPr/>
            <p:nvPr/>
          </p:nvSpPr>
          <p:spPr>
            <a:xfrm>
              <a:off x="6179200" y="4303569"/>
              <a:ext cx="5029200" cy="154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38000">
                  <a:srgbClr val="F8F5FA"/>
                </a:gs>
                <a:gs pos="76000">
                  <a:srgbClr val="B3FFD5"/>
                </a:gs>
                <a:gs pos="100000">
                  <a:srgbClr val="4BFF9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837" name="Google Shape;837;ga20789ab13_0_53"/>
            <p:cNvCxnSpPr/>
            <p:nvPr/>
          </p:nvCxnSpPr>
          <p:spPr>
            <a:xfrm>
              <a:off x="6179200" y="5874149"/>
              <a:ext cx="5029200" cy="0"/>
            </a:xfrm>
            <a:prstGeom prst="straightConnector1">
              <a:avLst/>
            </a:prstGeom>
            <a:noFill/>
            <a:ln w="571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ga20789ab13_0_53"/>
            <p:cNvCxnSpPr/>
            <p:nvPr/>
          </p:nvCxnSpPr>
          <p:spPr>
            <a:xfrm rot="10800000" flipH="1">
              <a:off x="8370897" y="4621177"/>
              <a:ext cx="1576200" cy="1231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cxnSp>
          <p:nvCxnSpPr>
            <p:cNvPr id="839" name="Google Shape;839;ga20789ab13_0_53"/>
            <p:cNvCxnSpPr/>
            <p:nvPr/>
          </p:nvCxnSpPr>
          <p:spPr>
            <a:xfrm rot="10800000">
              <a:off x="7474600" y="4273949"/>
              <a:ext cx="838200" cy="152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sp>
          <p:nvSpPr>
            <p:cNvPr id="840" name="Google Shape;840;ga20789ab13_0_53"/>
            <p:cNvSpPr/>
            <p:nvPr/>
          </p:nvSpPr>
          <p:spPr>
            <a:xfrm>
              <a:off x="7575592" y="5865038"/>
              <a:ext cx="1966800" cy="321300"/>
            </a:xfrm>
            <a:prstGeom prst="rect">
              <a:avLst/>
            </a:prstGeom>
            <a:solidFill>
              <a:srgbClr val="00B050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螢光物質</a:t>
              </a:r>
              <a:endParaRPr sz="1800" b="1" i="0" u="none" strike="noStrike" cap="none">
                <a:solidFill>
                  <a:srgbClr val="FFFF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41" name="Google Shape;841;ga20789ab13_0_53"/>
            <p:cNvSpPr txBox="1"/>
            <p:nvPr/>
          </p:nvSpPr>
          <p:spPr>
            <a:xfrm>
              <a:off x="8234319" y="3915032"/>
              <a:ext cx="37371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任何位置皆可以</a:t>
              </a:r>
              <a:r>
                <a:rPr lang="en-US" sz="14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觀察到Emission</a:t>
              </a:r>
              <a:endParaRPr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grpSp>
          <p:nvGrpSpPr>
            <p:cNvPr id="842" name="Google Shape;842;ga20789ab13_0_53"/>
            <p:cNvGrpSpPr/>
            <p:nvPr/>
          </p:nvGrpSpPr>
          <p:grpSpPr>
            <a:xfrm rot="-776526">
              <a:off x="9810993" y="4201044"/>
              <a:ext cx="643743" cy="541929"/>
              <a:chOff x="6077445" y="1070617"/>
              <a:chExt cx="2460352" cy="2495850"/>
            </a:xfrm>
          </p:grpSpPr>
          <p:sp>
            <p:nvSpPr>
              <p:cNvPr id="843" name="Google Shape;843;ga20789ab13_0_53"/>
              <p:cNvSpPr/>
              <p:nvPr/>
            </p:nvSpPr>
            <p:spPr>
              <a:xfrm rot="-1887820">
                <a:off x="6786812" y="1943669"/>
                <a:ext cx="454060" cy="1239108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cxnSp>
            <p:nvCxnSpPr>
              <p:cNvPr id="844" name="Google Shape;844;ga20789ab13_0_53"/>
              <p:cNvCxnSpPr/>
              <p:nvPr/>
            </p:nvCxnSpPr>
            <p:spPr>
              <a:xfrm rot="-1888298">
                <a:off x="6223965" y="1471510"/>
                <a:ext cx="1839961" cy="107981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45" name="Google Shape;845;ga20789ab13_0_53"/>
              <p:cNvCxnSpPr/>
              <p:nvPr/>
            </p:nvCxnSpPr>
            <p:spPr>
              <a:xfrm rot="-1888298" flipH="1">
                <a:off x="6645217" y="2419110"/>
                <a:ext cx="1839961" cy="72001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846" name="Google Shape;846;ga20789ab13_0_53"/>
              <p:cNvSpPr/>
              <p:nvPr/>
            </p:nvSpPr>
            <p:spPr>
              <a:xfrm>
                <a:off x="6761285" y="2238420"/>
                <a:ext cx="237300" cy="2067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grpSp>
          <p:nvGrpSpPr>
            <p:cNvPr id="847" name="Google Shape;847;ga20789ab13_0_53"/>
            <p:cNvGrpSpPr/>
            <p:nvPr/>
          </p:nvGrpSpPr>
          <p:grpSpPr>
            <a:xfrm rot="1426942" flipH="1">
              <a:off x="7059147" y="3764872"/>
              <a:ext cx="643666" cy="541881"/>
              <a:chOff x="6077445" y="1070617"/>
              <a:chExt cx="2460352" cy="2495850"/>
            </a:xfrm>
          </p:grpSpPr>
          <p:sp>
            <p:nvSpPr>
              <p:cNvPr id="848" name="Google Shape;848;ga20789ab13_0_53"/>
              <p:cNvSpPr/>
              <p:nvPr/>
            </p:nvSpPr>
            <p:spPr>
              <a:xfrm rot="-1887820">
                <a:off x="6786812" y="1943669"/>
                <a:ext cx="454060" cy="1239108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cxnSp>
            <p:nvCxnSpPr>
              <p:cNvPr id="849" name="Google Shape;849;ga20789ab13_0_53"/>
              <p:cNvCxnSpPr/>
              <p:nvPr/>
            </p:nvCxnSpPr>
            <p:spPr>
              <a:xfrm rot="-1888298">
                <a:off x="6223965" y="1471510"/>
                <a:ext cx="1839961" cy="107981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50" name="Google Shape;850;ga20789ab13_0_53"/>
              <p:cNvCxnSpPr/>
              <p:nvPr/>
            </p:nvCxnSpPr>
            <p:spPr>
              <a:xfrm rot="-1888298" flipH="1">
                <a:off x="6645217" y="2419110"/>
                <a:ext cx="1839961" cy="72001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851" name="Google Shape;851;ga20789ab13_0_53"/>
              <p:cNvSpPr/>
              <p:nvPr/>
            </p:nvSpPr>
            <p:spPr>
              <a:xfrm>
                <a:off x="6761285" y="2238420"/>
                <a:ext cx="237300" cy="2067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cxnSp>
          <p:nvCxnSpPr>
            <p:cNvPr id="852" name="Google Shape;852;ga20789ab13_0_53"/>
            <p:cNvCxnSpPr/>
            <p:nvPr/>
          </p:nvCxnSpPr>
          <p:spPr>
            <a:xfrm rot="10800000" flipH="1">
              <a:off x="8756850" y="4938949"/>
              <a:ext cx="1149300" cy="754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53" name="Google Shape;853;ga20789ab13_0_53"/>
            <p:cNvSpPr txBox="1"/>
            <p:nvPr/>
          </p:nvSpPr>
          <p:spPr>
            <a:xfrm>
              <a:off x="9846450" y="4616941"/>
              <a:ext cx="2435100" cy="49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Emission範圍</a:t>
              </a:r>
              <a:endPara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grpSp>
          <p:nvGrpSpPr>
            <p:cNvPr id="854" name="Google Shape;854;ga20789ab13_0_53"/>
            <p:cNvGrpSpPr/>
            <p:nvPr/>
          </p:nvGrpSpPr>
          <p:grpSpPr>
            <a:xfrm>
              <a:off x="6476214" y="5034881"/>
              <a:ext cx="4409758" cy="834622"/>
              <a:chOff x="6476214" y="5544577"/>
              <a:chExt cx="4409758" cy="325072"/>
            </a:xfrm>
          </p:grpSpPr>
          <p:cxnSp>
            <p:nvCxnSpPr>
              <p:cNvPr id="855" name="Google Shape;855;ga20789ab13_0_53"/>
              <p:cNvCxnSpPr/>
              <p:nvPr/>
            </p:nvCxnSpPr>
            <p:spPr>
              <a:xfrm rot="10800000">
                <a:off x="6476214" y="5544935"/>
                <a:ext cx="0" cy="3111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856" name="Google Shape;856;ga20789ab13_0_53"/>
              <p:cNvCxnSpPr/>
              <p:nvPr/>
            </p:nvCxnSpPr>
            <p:spPr>
              <a:xfrm rot="10800000">
                <a:off x="6845430" y="5544935"/>
                <a:ext cx="0" cy="3111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857" name="Google Shape;857;ga20789ab13_0_53"/>
              <p:cNvCxnSpPr/>
              <p:nvPr/>
            </p:nvCxnSpPr>
            <p:spPr>
              <a:xfrm rot="10800000">
                <a:off x="7213360" y="5544935"/>
                <a:ext cx="0" cy="3111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858" name="Google Shape;858;ga20789ab13_0_53"/>
              <p:cNvCxnSpPr/>
              <p:nvPr/>
            </p:nvCxnSpPr>
            <p:spPr>
              <a:xfrm rot="10800000">
                <a:off x="7575593" y="5544577"/>
                <a:ext cx="0" cy="3111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859" name="Google Shape;859;ga20789ab13_0_53"/>
              <p:cNvCxnSpPr/>
              <p:nvPr/>
            </p:nvCxnSpPr>
            <p:spPr>
              <a:xfrm rot="10800000">
                <a:off x="7943523" y="5544577"/>
                <a:ext cx="0" cy="3111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860" name="Google Shape;860;ga20789ab13_0_53"/>
              <p:cNvCxnSpPr/>
              <p:nvPr/>
            </p:nvCxnSpPr>
            <p:spPr>
              <a:xfrm rot="10800000">
                <a:off x="8322235" y="5544935"/>
                <a:ext cx="0" cy="3111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861" name="Google Shape;861;ga20789ab13_0_53"/>
              <p:cNvCxnSpPr/>
              <p:nvPr/>
            </p:nvCxnSpPr>
            <p:spPr>
              <a:xfrm rot="10800000">
                <a:off x="8684468" y="5544577"/>
                <a:ext cx="0" cy="3111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862" name="Google Shape;862;ga20789ab13_0_53"/>
              <p:cNvCxnSpPr/>
              <p:nvPr/>
            </p:nvCxnSpPr>
            <p:spPr>
              <a:xfrm rot="10800000">
                <a:off x="9052398" y="5544577"/>
                <a:ext cx="0" cy="3111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863" name="Google Shape;863;ga20789ab13_0_53"/>
              <p:cNvCxnSpPr/>
              <p:nvPr/>
            </p:nvCxnSpPr>
            <p:spPr>
              <a:xfrm rot="10800000">
                <a:off x="9420803" y="5544577"/>
                <a:ext cx="0" cy="3111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864" name="Google Shape;864;ga20789ab13_0_53"/>
              <p:cNvCxnSpPr/>
              <p:nvPr/>
            </p:nvCxnSpPr>
            <p:spPr>
              <a:xfrm rot="10800000">
                <a:off x="9783036" y="5551563"/>
                <a:ext cx="0" cy="3111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865" name="Google Shape;865;ga20789ab13_0_53"/>
              <p:cNvCxnSpPr/>
              <p:nvPr/>
            </p:nvCxnSpPr>
            <p:spPr>
              <a:xfrm rot="10800000">
                <a:off x="10150966" y="5551563"/>
                <a:ext cx="0" cy="3111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866" name="Google Shape;866;ga20789ab13_0_53"/>
              <p:cNvCxnSpPr/>
              <p:nvPr/>
            </p:nvCxnSpPr>
            <p:spPr>
              <a:xfrm rot="10800000">
                <a:off x="10523739" y="5551563"/>
                <a:ext cx="0" cy="3111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867" name="Google Shape;867;ga20789ab13_0_53"/>
              <p:cNvCxnSpPr/>
              <p:nvPr/>
            </p:nvCxnSpPr>
            <p:spPr>
              <a:xfrm rot="10800000">
                <a:off x="10885972" y="5558549"/>
                <a:ext cx="0" cy="3111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59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37474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二、照明模型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873" name="Google Shape;873;p59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874" name="Google Shape;874;p59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75" name="Google Shape;875;p59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76" name="Google Shape;876;p59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77" name="Google Shape;877;p59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878" name="Google Shape;878;p59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879" name="Google Shape;879;p59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80" name="Google Shape;880;p59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81" name="Google Shape;881;p59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882" name="Google Shape;882;p59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883" name="Google Shape;883;p59"/>
          <p:cNvSpPr txBox="1"/>
          <p:nvPr/>
        </p:nvSpPr>
        <p:spPr>
          <a:xfrm>
            <a:off x="889248" y="1052736"/>
            <a:ext cx="2625051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（三）基本的照明模型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84" name="Google Shape;884;p59"/>
          <p:cNvSpPr/>
          <p:nvPr/>
        </p:nvSpPr>
        <p:spPr>
          <a:xfrm>
            <a:off x="839338" y="1522156"/>
            <a:ext cx="45720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照明模型即將光與物體的光學性質之總和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能儘量與真實物體靠近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基本上可以表示為</a:t>
            </a: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991441" y="2499360"/>
                <a:ext cx="264899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/>
                            </a:rPr>
                            <m:t>𝐼</m:t>
                          </m:r>
                          <m:r>
                            <a:rPr lang="en-US" altLang="zh-TW" sz="1600" b="0" i="1" smtClean="0">
                              <a:latin typeface="Cambria Math"/>
                            </a:rPr>
                            <m:t>=</m:t>
                          </m:r>
                          <m:r>
                            <a:rPr lang="en-US" altLang="zh-TW" sz="1600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/>
                            </a:rPr>
                            <m:t>𝑎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/>
                            </a:rPr>
                            <m:t>𝑑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/>
                            </a:rPr>
                            <m:t>𝑠𝑠𝑠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41" y="2499360"/>
                <a:ext cx="2648995" cy="33855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60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37474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二、照明模型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891" name="Google Shape;891;p60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892" name="Google Shape;892;p60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93" name="Google Shape;893;p60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94" name="Google Shape;894;p60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95" name="Google Shape;895;p60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896" name="Google Shape;896;p60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897" name="Google Shape;897;p60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98" name="Google Shape;898;p60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99" name="Google Shape;899;p60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900" name="Google Shape;900;p60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901" name="Google Shape;901;p60"/>
          <p:cNvSpPr/>
          <p:nvPr/>
        </p:nvSpPr>
        <p:spPr>
          <a:xfrm>
            <a:off x="889248" y="875496"/>
            <a:ext cx="573100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(四)馮氏照明模型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60"/>
          <p:cNvSpPr txBox="1"/>
          <p:nvPr/>
        </p:nvSpPr>
        <p:spPr>
          <a:xfrm>
            <a:off x="692188" y="1471082"/>
            <a:ext cx="7117307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7" name="Google Shape;907;p6" descr="D:\Downloads\webglTeplate_工作區域 1 複本 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775"/>
            <a:ext cx="9144000" cy="5148263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6"/>
          <p:cNvSpPr txBox="1">
            <a:spLocks noGrp="1"/>
          </p:cNvSpPr>
          <p:nvPr>
            <p:ph type="title"/>
          </p:nvPr>
        </p:nvSpPr>
        <p:spPr>
          <a:xfrm>
            <a:off x="539552" y="987574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>
                <a:solidFill>
                  <a:srgbClr val="002060"/>
                </a:solidFill>
              </a:rPr>
              <a:t>貳、Shading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909" name="Google Shape;909;p6"/>
          <p:cNvSpPr/>
          <p:nvPr/>
        </p:nvSpPr>
        <p:spPr>
          <a:xfrm>
            <a:off x="1493911" y="1635646"/>
            <a:ext cx="4475292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一、Shading with light</a:t>
            </a: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二、基本模型實做</a:t>
            </a: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10" name="Google Shape;910;p6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7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617723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一、Shading with light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916" name="Google Shape;916;p7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917" name="Google Shape;917;p7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18" name="Google Shape;918;p7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19" name="Google Shape;919;p7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20" name="Google Shape;920;p7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921" name="Google Shape;921;p7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922" name="Google Shape;922;p7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23" name="Google Shape;923;p7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24" name="Google Shape;924;p7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925" name="Google Shape;925;p7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926" name="Google Shape;926;p7"/>
          <p:cNvSpPr txBox="1"/>
          <p:nvPr/>
        </p:nvSpPr>
        <p:spPr>
          <a:xfrm>
            <a:off x="976068" y="1050673"/>
            <a:ext cx="3698345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（一）Shading怎麼運用在打光?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27" name="Google Shape;927;p7"/>
          <p:cNvSpPr txBox="1"/>
          <p:nvPr/>
        </p:nvSpPr>
        <p:spPr>
          <a:xfrm>
            <a:off x="791072" y="1723888"/>
            <a:ext cx="7561358" cy="2933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Shading在先前已經多次提過了</a:t>
            </a: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但之前都只是上顏色或紋理而已</a:t>
            </a: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在Light與Material加入的情形有幾種Method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1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Flat Shading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1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Gouraud Shading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1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 Phong Shading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1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4. Bump Shading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62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617723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一、Shading with light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933" name="Google Shape;933;p62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934" name="Google Shape;934;p62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35" name="Google Shape;935;p62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36" name="Google Shape;936;p62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37" name="Google Shape;937;p62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938" name="Google Shape;938;p62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939" name="Google Shape;939;p62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40" name="Google Shape;940;p62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41" name="Google Shape;941;p62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942" name="Google Shape;942;p62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943" name="Google Shape;943;p62"/>
          <p:cNvSpPr txBox="1"/>
          <p:nvPr/>
        </p:nvSpPr>
        <p:spPr>
          <a:xfrm>
            <a:off x="976068" y="1050673"/>
            <a:ext cx="2961311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（二）Shading Methods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44" name="Google Shape;944;p62"/>
          <p:cNvSpPr txBox="1"/>
          <p:nvPr/>
        </p:nvSpPr>
        <p:spPr>
          <a:xfrm>
            <a:off x="976076" y="1488200"/>
            <a:ext cx="7484400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1.Flat Shading :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同一個面的法向量都是固定的</a:t>
            </a:r>
            <a:endParaRPr sz="18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2.Gouraud Shading :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光的角度只在頂點上計算</a:t>
            </a:r>
            <a:r>
              <a:rPr lang="en-US" sz="18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，其他值內差得到</a:t>
            </a:r>
            <a:endParaRPr sz="18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3.Phong Shading :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光的角度參與線性內插</a:t>
            </a:r>
            <a:endParaRPr sz="18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4.Bump Shading :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使用凹凸面Texture</a:t>
            </a:r>
            <a:endParaRPr sz="18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marR="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945" name="Google Shape;945;p62"/>
          <p:cNvGrpSpPr/>
          <p:nvPr/>
        </p:nvGrpSpPr>
        <p:grpSpPr>
          <a:xfrm>
            <a:off x="276667" y="3329897"/>
            <a:ext cx="8468147" cy="1316062"/>
            <a:chOff x="889247" y="3116903"/>
            <a:chExt cx="9967775" cy="1549124"/>
          </a:xfrm>
        </p:grpSpPr>
        <p:grpSp>
          <p:nvGrpSpPr>
            <p:cNvPr id="946" name="Google Shape;946;p62"/>
            <p:cNvGrpSpPr/>
            <p:nvPr/>
          </p:nvGrpSpPr>
          <p:grpSpPr>
            <a:xfrm>
              <a:off x="889247" y="3281137"/>
              <a:ext cx="2034610" cy="1331430"/>
              <a:chOff x="1901180" y="2895872"/>
              <a:chExt cx="2034610" cy="1331430"/>
            </a:xfrm>
          </p:grpSpPr>
          <p:sp>
            <p:nvSpPr>
              <p:cNvPr id="947" name="Google Shape;947;p62"/>
              <p:cNvSpPr/>
              <p:nvPr/>
            </p:nvSpPr>
            <p:spPr>
              <a:xfrm>
                <a:off x="1987246" y="3755842"/>
                <a:ext cx="103415" cy="103415"/>
              </a:xfrm>
              <a:prstGeom prst="ellipse">
                <a:avLst/>
              </a:prstGeom>
              <a:solidFill>
                <a:schemeClr val="dk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62"/>
              <p:cNvSpPr/>
              <p:nvPr/>
            </p:nvSpPr>
            <p:spPr>
              <a:xfrm>
                <a:off x="3832375" y="3755842"/>
                <a:ext cx="103415" cy="103415"/>
              </a:xfrm>
              <a:prstGeom prst="ellipse">
                <a:avLst/>
              </a:prstGeom>
              <a:solidFill>
                <a:schemeClr val="dk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949" name="Google Shape;949;p62"/>
              <p:cNvCxnSpPr/>
              <p:nvPr/>
            </p:nvCxnSpPr>
            <p:spPr>
              <a:xfrm>
                <a:off x="2038953" y="3815715"/>
                <a:ext cx="184785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50" name="Google Shape;950;p62"/>
              <p:cNvCxnSpPr/>
              <p:nvPr/>
            </p:nvCxnSpPr>
            <p:spPr>
              <a:xfrm rot="10800000">
                <a:off x="2863545" y="3451043"/>
                <a:ext cx="0" cy="356507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951" name="Google Shape;951;p62"/>
              <p:cNvCxnSpPr/>
              <p:nvPr/>
            </p:nvCxnSpPr>
            <p:spPr>
              <a:xfrm flipH="1">
                <a:off x="2090661" y="3015616"/>
                <a:ext cx="756558" cy="756558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952" name="Google Shape;952;p62"/>
              <p:cNvCxnSpPr/>
              <p:nvPr/>
            </p:nvCxnSpPr>
            <p:spPr>
              <a:xfrm>
                <a:off x="2858102" y="3002124"/>
                <a:ext cx="974273" cy="767442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953" name="Google Shape;953;p62"/>
              <p:cNvSpPr/>
              <p:nvPr/>
            </p:nvSpPr>
            <p:spPr>
              <a:xfrm>
                <a:off x="2771017" y="2895872"/>
                <a:ext cx="185057" cy="185057"/>
              </a:xfrm>
              <a:prstGeom prst="ellipse">
                <a:avLst/>
              </a:prstGeom>
              <a:solidFill>
                <a:srgbClr val="FFFF00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62"/>
              <p:cNvSpPr txBox="1"/>
              <p:nvPr/>
            </p:nvSpPr>
            <p:spPr>
              <a:xfrm>
                <a:off x="1901180" y="3857970"/>
                <a:ext cx="200852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Flat Shading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5" name="Google Shape;955;p62"/>
            <p:cNvGrpSpPr/>
            <p:nvPr/>
          </p:nvGrpSpPr>
          <p:grpSpPr>
            <a:xfrm>
              <a:off x="3157888" y="3278454"/>
              <a:ext cx="2213353" cy="1310509"/>
              <a:chOff x="5949043" y="2509157"/>
              <a:chExt cx="2213353" cy="1310509"/>
            </a:xfrm>
          </p:grpSpPr>
          <p:sp>
            <p:nvSpPr>
              <p:cNvPr id="956" name="Google Shape;956;p62"/>
              <p:cNvSpPr/>
              <p:nvPr/>
            </p:nvSpPr>
            <p:spPr>
              <a:xfrm>
                <a:off x="6062283" y="3369127"/>
                <a:ext cx="103415" cy="103415"/>
              </a:xfrm>
              <a:prstGeom prst="ellipse">
                <a:avLst/>
              </a:prstGeom>
              <a:solidFill>
                <a:schemeClr val="dk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62"/>
              <p:cNvSpPr/>
              <p:nvPr/>
            </p:nvSpPr>
            <p:spPr>
              <a:xfrm>
                <a:off x="7907412" y="3369127"/>
                <a:ext cx="103415" cy="103415"/>
              </a:xfrm>
              <a:prstGeom prst="ellipse">
                <a:avLst/>
              </a:prstGeom>
              <a:solidFill>
                <a:schemeClr val="dk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958" name="Google Shape;958;p62"/>
              <p:cNvCxnSpPr/>
              <p:nvPr/>
            </p:nvCxnSpPr>
            <p:spPr>
              <a:xfrm>
                <a:off x="6113990" y="3429000"/>
                <a:ext cx="184785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59" name="Google Shape;959;p62"/>
              <p:cNvCxnSpPr/>
              <p:nvPr/>
            </p:nvCxnSpPr>
            <p:spPr>
              <a:xfrm rot="10800000">
                <a:off x="5949043" y="2971800"/>
                <a:ext cx="153000" cy="457201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960" name="Google Shape;960;p62"/>
              <p:cNvCxnSpPr/>
              <p:nvPr/>
            </p:nvCxnSpPr>
            <p:spPr>
              <a:xfrm flipH="1">
                <a:off x="6165698" y="2628901"/>
                <a:ext cx="756558" cy="756558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961" name="Google Shape;961;p62"/>
              <p:cNvCxnSpPr/>
              <p:nvPr/>
            </p:nvCxnSpPr>
            <p:spPr>
              <a:xfrm>
                <a:off x="6933139" y="2615409"/>
                <a:ext cx="974273" cy="767442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962" name="Google Shape;962;p62"/>
              <p:cNvSpPr/>
              <p:nvPr/>
            </p:nvSpPr>
            <p:spPr>
              <a:xfrm>
                <a:off x="6846054" y="2509157"/>
                <a:ext cx="185057" cy="185057"/>
              </a:xfrm>
              <a:prstGeom prst="ellipse">
                <a:avLst/>
              </a:prstGeom>
              <a:solidFill>
                <a:srgbClr val="FFFF00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963" name="Google Shape;963;p62"/>
              <p:cNvCxnSpPr/>
              <p:nvPr/>
            </p:nvCxnSpPr>
            <p:spPr>
              <a:xfrm rot="10800000" flipH="1">
                <a:off x="7959119" y="2971800"/>
                <a:ext cx="203277" cy="462758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964" name="Google Shape;964;p62"/>
              <p:cNvSpPr txBox="1"/>
              <p:nvPr/>
            </p:nvSpPr>
            <p:spPr>
              <a:xfrm>
                <a:off x="6113989" y="3450334"/>
                <a:ext cx="187136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Gouraud Shading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5" name="Google Shape;965;p62"/>
            <p:cNvGrpSpPr/>
            <p:nvPr/>
          </p:nvGrpSpPr>
          <p:grpSpPr>
            <a:xfrm>
              <a:off x="5798675" y="3133904"/>
              <a:ext cx="2288718" cy="1502300"/>
              <a:chOff x="3377296" y="4317721"/>
              <a:chExt cx="2288718" cy="1502300"/>
            </a:xfrm>
          </p:grpSpPr>
          <p:cxnSp>
            <p:nvCxnSpPr>
              <p:cNvPr id="966" name="Google Shape;966;p62"/>
              <p:cNvCxnSpPr/>
              <p:nvPr/>
            </p:nvCxnSpPr>
            <p:spPr>
              <a:xfrm flipH="1">
                <a:off x="4475767" y="4446757"/>
                <a:ext cx="24815" cy="93351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967" name="Google Shape;967;p62"/>
              <p:cNvCxnSpPr/>
              <p:nvPr/>
            </p:nvCxnSpPr>
            <p:spPr>
              <a:xfrm rot="10800000">
                <a:off x="3377296" y="4917618"/>
                <a:ext cx="307822" cy="446316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968" name="Google Shape;968;p62"/>
              <p:cNvSpPr/>
              <p:nvPr/>
            </p:nvSpPr>
            <p:spPr>
              <a:xfrm>
                <a:off x="3607556" y="5312227"/>
                <a:ext cx="103415" cy="103415"/>
              </a:xfrm>
              <a:prstGeom prst="ellipse">
                <a:avLst/>
              </a:prstGeom>
              <a:solidFill>
                <a:schemeClr val="dk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" name="Google Shape;969;p62"/>
              <p:cNvSpPr/>
              <p:nvPr/>
            </p:nvSpPr>
            <p:spPr>
              <a:xfrm>
                <a:off x="5452685" y="5312227"/>
                <a:ext cx="103415" cy="103415"/>
              </a:xfrm>
              <a:prstGeom prst="ellipse">
                <a:avLst/>
              </a:prstGeom>
              <a:solidFill>
                <a:schemeClr val="dk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970" name="Google Shape;970;p62"/>
              <p:cNvCxnSpPr/>
              <p:nvPr/>
            </p:nvCxnSpPr>
            <p:spPr>
              <a:xfrm>
                <a:off x="3659263" y="5372100"/>
                <a:ext cx="184785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71" name="Google Shape;971;p62"/>
              <p:cNvCxnSpPr/>
              <p:nvPr/>
            </p:nvCxnSpPr>
            <p:spPr>
              <a:xfrm flipH="1">
                <a:off x="3710971" y="4407412"/>
                <a:ext cx="809976" cy="921147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972" name="Google Shape;972;p62"/>
              <p:cNvCxnSpPr/>
              <p:nvPr/>
            </p:nvCxnSpPr>
            <p:spPr>
              <a:xfrm>
                <a:off x="4500582" y="4407412"/>
                <a:ext cx="952103" cy="918539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973" name="Google Shape;973;p62"/>
              <p:cNvCxnSpPr/>
              <p:nvPr/>
            </p:nvCxnSpPr>
            <p:spPr>
              <a:xfrm rot="10800000" flipH="1">
                <a:off x="5502730" y="4917618"/>
                <a:ext cx="163284" cy="444957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974" name="Google Shape;974;p62"/>
              <p:cNvCxnSpPr/>
              <p:nvPr/>
            </p:nvCxnSpPr>
            <p:spPr>
              <a:xfrm rot="10800000">
                <a:off x="3634772" y="4782230"/>
                <a:ext cx="273415" cy="598037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975" name="Google Shape;975;p62"/>
              <p:cNvCxnSpPr/>
              <p:nvPr/>
            </p:nvCxnSpPr>
            <p:spPr>
              <a:xfrm rot="10800000" flipH="1">
                <a:off x="5282904" y="4782229"/>
                <a:ext cx="95998" cy="58783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976" name="Google Shape;976;p62"/>
              <p:cNvCxnSpPr/>
              <p:nvPr/>
            </p:nvCxnSpPr>
            <p:spPr>
              <a:xfrm rot="10800000">
                <a:off x="3936073" y="4710792"/>
                <a:ext cx="187330" cy="659267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977" name="Google Shape;977;p62"/>
              <p:cNvCxnSpPr/>
              <p:nvPr/>
            </p:nvCxnSpPr>
            <p:spPr>
              <a:xfrm rot="10800000" flipH="1">
                <a:off x="4983162" y="4710792"/>
                <a:ext cx="86327" cy="651784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978" name="Google Shape;978;p62"/>
              <p:cNvCxnSpPr/>
              <p:nvPr/>
            </p:nvCxnSpPr>
            <p:spPr>
              <a:xfrm rot="10800000" flipH="1">
                <a:off x="4701788" y="4615542"/>
                <a:ext cx="98791" cy="747033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979" name="Google Shape;979;p62"/>
              <p:cNvCxnSpPr/>
              <p:nvPr/>
            </p:nvCxnSpPr>
            <p:spPr>
              <a:xfrm rot="10800000">
                <a:off x="4215473" y="4615542"/>
                <a:ext cx="98953" cy="755538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980" name="Google Shape;980;p62"/>
              <p:cNvCxnSpPr/>
              <p:nvPr/>
            </p:nvCxnSpPr>
            <p:spPr>
              <a:xfrm rot="10800000" flipH="1">
                <a:off x="4495492" y="4597739"/>
                <a:ext cx="20365" cy="764835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981" name="Google Shape;981;p62"/>
              <p:cNvCxnSpPr/>
              <p:nvPr/>
            </p:nvCxnSpPr>
            <p:spPr>
              <a:xfrm flipH="1">
                <a:off x="3898533" y="4407412"/>
                <a:ext cx="620672" cy="96208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982" name="Google Shape;982;p62"/>
              <p:cNvCxnSpPr/>
              <p:nvPr/>
            </p:nvCxnSpPr>
            <p:spPr>
              <a:xfrm flipH="1">
                <a:off x="4133585" y="4407412"/>
                <a:ext cx="377180" cy="96208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983" name="Google Shape;983;p62"/>
              <p:cNvCxnSpPr/>
              <p:nvPr/>
            </p:nvCxnSpPr>
            <p:spPr>
              <a:xfrm>
                <a:off x="4503943" y="4405824"/>
                <a:ext cx="787401" cy="974443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984" name="Google Shape;984;p62"/>
              <p:cNvCxnSpPr/>
              <p:nvPr/>
            </p:nvCxnSpPr>
            <p:spPr>
              <a:xfrm>
                <a:off x="4520947" y="4449365"/>
                <a:ext cx="445317" cy="920127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985" name="Google Shape;985;p62"/>
              <p:cNvCxnSpPr/>
              <p:nvPr/>
            </p:nvCxnSpPr>
            <p:spPr>
              <a:xfrm>
                <a:off x="4500582" y="4403216"/>
                <a:ext cx="194384" cy="977051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986" name="Google Shape;986;p62"/>
              <p:cNvSpPr/>
              <p:nvPr/>
            </p:nvSpPr>
            <p:spPr>
              <a:xfrm>
                <a:off x="4423328" y="4317721"/>
                <a:ext cx="185057" cy="185057"/>
              </a:xfrm>
              <a:prstGeom prst="ellipse">
                <a:avLst/>
              </a:prstGeom>
              <a:solidFill>
                <a:srgbClr val="FFFF00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62"/>
              <p:cNvSpPr txBox="1"/>
              <p:nvPr/>
            </p:nvSpPr>
            <p:spPr>
              <a:xfrm>
                <a:off x="3657601" y="5450689"/>
                <a:ext cx="184512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Phong Shading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8" name="Google Shape;988;p62"/>
            <p:cNvGrpSpPr/>
            <p:nvPr/>
          </p:nvGrpSpPr>
          <p:grpSpPr>
            <a:xfrm>
              <a:off x="8395928" y="3116903"/>
              <a:ext cx="2461094" cy="1549124"/>
              <a:chOff x="5909967" y="4317721"/>
              <a:chExt cx="2461094" cy="1549124"/>
            </a:xfrm>
          </p:grpSpPr>
          <p:cxnSp>
            <p:nvCxnSpPr>
              <p:cNvPr id="989" name="Google Shape;989;p62"/>
              <p:cNvCxnSpPr/>
              <p:nvPr/>
            </p:nvCxnSpPr>
            <p:spPr>
              <a:xfrm flipH="1">
                <a:off x="7008438" y="4446757"/>
                <a:ext cx="24815" cy="93351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990" name="Google Shape;990;p62"/>
              <p:cNvCxnSpPr/>
              <p:nvPr/>
            </p:nvCxnSpPr>
            <p:spPr>
              <a:xfrm rot="10800000">
                <a:off x="5909967" y="4917618"/>
                <a:ext cx="307822" cy="446316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991" name="Google Shape;991;p62"/>
              <p:cNvSpPr/>
              <p:nvPr/>
            </p:nvSpPr>
            <p:spPr>
              <a:xfrm>
                <a:off x="6140227" y="5312227"/>
                <a:ext cx="103415" cy="103415"/>
              </a:xfrm>
              <a:prstGeom prst="ellipse">
                <a:avLst/>
              </a:prstGeom>
              <a:solidFill>
                <a:schemeClr val="dk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" name="Google Shape;992;p62"/>
              <p:cNvSpPr/>
              <p:nvPr/>
            </p:nvSpPr>
            <p:spPr>
              <a:xfrm>
                <a:off x="7985356" y="5312227"/>
                <a:ext cx="103415" cy="103415"/>
              </a:xfrm>
              <a:prstGeom prst="ellipse">
                <a:avLst/>
              </a:prstGeom>
              <a:solidFill>
                <a:schemeClr val="dk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993" name="Google Shape;993;p62"/>
              <p:cNvCxnSpPr/>
              <p:nvPr/>
            </p:nvCxnSpPr>
            <p:spPr>
              <a:xfrm>
                <a:off x="6191934" y="5372100"/>
                <a:ext cx="184785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94" name="Google Shape;994;p62"/>
              <p:cNvCxnSpPr/>
              <p:nvPr/>
            </p:nvCxnSpPr>
            <p:spPr>
              <a:xfrm flipH="1">
                <a:off x="6243642" y="4407412"/>
                <a:ext cx="809976" cy="921147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995" name="Google Shape;995;p62"/>
              <p:cNvCxnSpPr/>
              <p:nvPr/>
            </p:nvCxnSpPr>
            <p:spPr>
              <a:xfrm>
                <a:off x="7033253" y="4407412"/>
                <a:ext cx="952103" cy="918539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996" name="Google Shape;996;p62"/>
              <p:cNvCxnSpPr/>
              <p:nvPr/>
            </p:nvCxnSpPr>
            <p:spPr>
              <a:xfrm rot="10800000" flipH="1">
                <a:off x="8035401" y="5076144"/>
                <a:ext cx="335660" cy="286432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997" name="Google Shape;997;p62"/>
              <p:cNvCxnSpPr/>
              <p:nvPr/>
            </p:nvCxnSpPr>
            <p:spPr>
              <a:xfrm rot="10800000" flipH="1">
                <a:off x="6440859" y="5140096"/>
                <a:ext cx="24524" cy="240172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998" name="Google Shape;998;p62"/>
              <p:cNvCxnSpPr/>
              <p:nvPr/>
            </p:nvCxnSpPr>
            <p:spPr>
              <a:xfrm rot="10800000">
                <a:off x="7677174" y="5108123"/>
                <a:ext cx="138401" cy="261936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999" name="Google Shape;999;p62"/>
              <p:cNvCxnSpPr/>
              <p:nvPr/>
            </p:nvCxnSpPr>
            <p:spPr>
              <a:xfrm rot="10800000">
                <a:off x="6440816" y="4987074"/>
                <a:ext cx="215259" cy="382986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000" name="Google Shape;1000;p62"/>
              <p:cNvCxnSpPr/>
              <p:nvPr/>
            </p:nvCxnSpPr>
            <p:spPr>
              <a:xfrm rot="10800000">
                <a:off x="7227637" y="5076144"/>
                <a:ext cx="288196" cy="286432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001" name="Google Shape;1001;p62"/>
              <p:cNvCxnSpPr/>
              <p:nvPr/>
            </p:nvCxnSpPr>
            <p:spPr>
              <a:xfrm rot="10800000" flipH="1">
                <a:off x="7234459" y="5274030"/>
                <a:ext cx="61990" cy="88546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002" name="Google Shape;1002;p62"/>
              <p:cNvCxnSpPr/>
              <p:nvPr/>
            </p:nvCxnSpPr>
            <p:spPr>
              <a:xfrm rot="10800000" flipH="1">
                <a:off x="6847098" y="5076144"/>
                <a:ext cx="29971" cy="294936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003" name="Google Shape;1003;p62"/>
              <p:cNvCxnSpPr/>
              <p:nvPr/>
            </p:nvCxnSpPr>
            <p:spPr>
              <a:xfrm rot="10800000" flipH="1">
                <a:off x="7023071" y="5178567"/>
                <a:ext cx="50047" cy="190926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004" name="Google Shape;1004;p62"/>
              <p:cNvCxnSpPr/>
              <p:nvPr/>
            </p:nvCxnSpPr>
            <p:spPr>
              <a:xfrm flipH="1">
                <a:off x="6431204" y="4407412"/>
                <a:ext cx="620672" cy="96208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005" name="Google Shape;1005;p62"/>
              <p:cNvCxnSpPr/>
              <p:nvPr/>
            </p:nvCxnSpPr>
            <p:spPr>
              <a:xfrm flipH="1">
                <a:off x="6666256" y="4407412"/>
                <a:ext cx="377180" cy="96208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006" name="Google Shape;1006;p62"/>
              <p:cNvCxnSpPr/>
              <p:nvPr/>
            </p:nvCxnSpPr>
            <p:spPr>
              <a:xfrm>
                <a:off x="7036614" y="4405824"/>
                <a:ext cx="787401" cy="974443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007" name="Google Shape;1007;p62"/>
              <p:cNvCxnSpPr/>
              <p:nvPr/>
            </p:nvCxnSpPr>
            <p:spPr>
              <a:xfrm>
                <a:off x="7053618" y="4449365"/>
                <a:ext cx="445317" cy="920127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008" name="Google Shape;1008;p62"/>
              <p:cNvCxnSpPr/>
              <p:nvPr/>
            </p:nvCxnSpPr>
            <p:spPr>
              <a:xfrm>
                <a:off x="7033253" y="4403216"/>
                <a:ext cx="194384" cy="977051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09" name="Google Shape;1009;p62"/>
              <p:cNvSpPr/>
              <p:nvPr/>
            </p:nvSpPr>
            <p:spPr>
              <a:xfrm>
                <a:off x="6955999" y="4317721"/>
                <a:ext cx="185057" cy="185057"/>
              </a:xfrm>
              <a:prstGeom prst="ellipse">
                <a:avLst/>
              </a:prstGeom>
              <a:solidFill>
                <a:srgbClr val="FFFF00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" name="Google Shape;1010;p62"/>
              <p:cNvSpPr txBox="1"/>
              <p:nvPr/>
            </p:nvSpPr>
            <p:spPr>
              <a:xfrm>
                <a:off x="6217789" y="5497513"/>
                <a:ext cx="181761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Bump Shading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25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617723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一、Shading with light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017" name="Google Shape;1017;p25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018" name="Google Shape;1018;p25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19" name="Google Shape;1019;p25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20" name="Google Shape;1020;p25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21" name="Google Shape;1021;p25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022" name="Google Shape;1022;p25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023" name="Google Shape;1023;p25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24" name="Google Shape;1024;p25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25" name="Google Shape;1025;p25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026" name="Google Shape;1026;p25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1027" name="Google Shape;1027;p25"/>
          <p:cNvSpPr txBox="1"/>
          <p:nvPr/>
        </p:nvSpPr>
        <p:spPr>
          <a:xfrm>
            <a:off x="976068" y="1050673"/>
            <a:ext cx="2961311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（二）Shading Methods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028" name="Google Shape;1028;p25"/>
          <p:cNvGrpSpPr/>
          <p:nvPr/>
        </p:nvGrpSpPr>
        <p:grpSpPr>
          <a:xfrm>
            <a:off x="774880" y="3691535"/>
            <a:ext cx="1525958" cy="1029351"/>
            <a:chOff x="1901180" y="2895872"/>
            <a:chExt cx="2034610" cy="1372467"/>
          </a:xfrm>
        </p:grpSpPr>
        <p:sp>
          <p:nvSpPr>
            <p:cNvPr id="1029" name="Google Shape;1029;p25"/>
            <p:cNvSpPr/>
            <p:nvPr/>
          </p:nvSpPr>
          <p:spPr>
            <a:xfrm>
              <a:off x="1987246" y="3755842"/>
              <a:ext cx="103415" cy="103415"/>
            </a:xfrm>
            <a:prstGeom prst="ellipse">
              <a:avLst/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25"/>
            <p:cNvSpPr/>
            <p:nvPr/>
          </p:nvSpPr>
          <p:spPr>
            <a:xfrm>
              <a:off x="3832375" y="3755842"/>
              <a:ext cx="103415" cy="103415"/>
            </a:xfrm>
            <a:prstGeom prst="ellipse">
              <a:avLst/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31" name="Google Shape;1031;p25"/>
            <p:cNvCxnSpPr/>
            <p:nvPr/>
          </p:nvCxnSpPr>
          <p:spPr>
            <a:xfrm>
              <a:off x="2038953" y="3815715"/>
              <a:ext cx="1847850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5"/>
            <p:cNvCxnSpPr/>
            <p:nvPr/>
          </p:nvCxnSpPr>
          <p:spPr>
            <a:xfrm rot="10800000">
              <a:off x="2863545" y="3451043"/>
              <a:ext cx="0" cy="356507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033" name="Google Shape;1033;p25"/>
            <p:cNvCxnSpPr/>
            <p:nvPr/>
          </p:nvCxnSpPr>
          <p:spPr>
            <a:xfrm flipH="1">
              <a:off x="2090661" y="3015616"/>
              <a:ext cx="756558" cy="756558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034" name="Google Shape;1034;p25"/>
            <p:cNvCxnSpPr/>
            <p:nvPr/>
          </p:nvCxnSpPr>
          <p:spPr>
            <a:xfrm>
              <a:off x="2858102" y="3002124"/>
              <a:ext cx="974273" cy="767442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35" name="Google Shape;1035;p25"/>
            <p:cNvSpPr/>
            <p:nvPr/>
          </p:nvSpPr>
          <p:spPr>
            <a:xfrm>
              <a:off x="2771017" y="2895872"/>
              <a:ext cx="185057" cy="185057"/>
            </a:xfrm>
            <a:prstGeom prst="ellipse">
              <a:avLst/>
            </a:prstGeom>
            <a:solidFill>
              <a:srgbClr val="FFFF00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25"/>
            <p:cNvSpPr txBox="1"/>
            <p:nvPr/>
          </p:nvSpPr>
          <p:spPr>
            <a:xfrm>
              <a:off x="1901180" y="3857970"/>
              <a:ext cx="2008519" cy="410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Flat Shading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7" name="Google Shape;1037;p25"/>
          <p:cNvGrpSpPr/>
          <p:nvPr/>
        </p:nvGrpSpPr>
        <p:grpSpPr>
          <a:xfrm>
            <a:off x="3771139" y="3707227"/>
            <a:ext cx="1660015" cy="1229103"/>
            <a:chOff x="5949043" y="2509157"/>
            <a:chExt cx="2213353" cy="1638803"/>
          </a:xfrm>
        </p:grpSpPr>
        <p:sp>
          <p:nvSpPr>
            <p:cNvPr id="1038" name="Google Shape;1038;p25"/>
            <p:cNvSpPr/>
            <p:nvPr/>
          </p:nvSpPr>
          <p:spPr>
            <a:xfrm>
              <a:off x="6062283" y="3369127"/>
              <a:ext cx="103415" cy="103415"/>
            </a:xfrm>
            <a:prstGeom prst="ellipse">
              <a:avLst/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25"/>
            <p:cNvSpPr/>
            <p:nvPr/>
          </p:nvSpPr>
          <p:spPr>
            <a:xfrm>
              <a:off x="7907412" y="3369127"/>
              <a:ext cx="103415" cy="103415"/>
            </a:xfrm>
            <a:prstGeom prst="ellipse">
              <a:avLst/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40" name="Google Shape;1040;p25"/>
            <p:cNvCxnSpPr/>
            <p:nvPr/>
          </p:nvCxnSpPr>
          <p:spPr>
            <a:xfrm>
              <a:off x="6113990" y="3429000"/>
              <a:ext cx="1847850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1" name="Google Shape;1041;p25"/>
            <p:cNvCxnSpPr/>
            <p:nvPr/>
          </p:nvCxnSpPr>
          <p:spPr>
            <a:xfrm rot="10800000">
              <a:off x="5949043" y="2971800"/>
              <a:ext cx="153000" cy="457201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042" name="Google Shape;1042;p25"/>
            <p:cNvCxnSpPr/>
            <p:nvPr/>
          </p:nvCxnSpPr>
          <p:spPr>
            <a:xfrm flipH="1">
              <a:off x="6165698" y="2628901"/>
              <a:ext cx="756558" cy="756558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043" name="Google Shape;1043;p25"/>
            <p:cNvCxnSpPr/>
            <p:nvPr/>
          </p:nvCxnSpPr>
          <p:spPr>
            <a:xfrm>
              <a:off x="6933139" y="2615409"/>
              <a:ext cx="974273" cy="767442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4" name="Google Shape;1044;p25"/>
            <p:cNvSpPr/>
            <p:nvPr/>
          </p:nvSpPr>
          <p:spPr>
            <a:xfrm>
              <a:off x="6846054" y="2509157"/>
              <a:ext cx="185057" cy="185057"/>
            </a:xfrm>
            <a:prstGeom prst="ellipse">
              <a:avLst/>
            </a:prstGeom>
            <a:solidFill>
              <a:srgbClr val="FFFF00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45" name="Google Shape;1045;p25"/>
            <p:cNvCxnSpPr/>
            <p:nvPr/>
          </p:nvCxnSpPr>
          <p:spPr>
            <a:xfrm rot="10800000" flipH="1">
              <a:off x="7959119" y="2971800"/>
              <a:ext cx="203277" cy="462758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6" name="Google Shape;1046;p25"/>
            <p:cNvSpPr txBox="1"/>
            <p:nvPr/>
          </p:nvSpPr>
          <p:spPr>
            <a:xfrm>
              <a:off x="6113990" y="3450334"/>
              <a:ext cx="1871366" cy="6976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Gouraud Shading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7" name="Google Shape;1047;p25"/>
          <p:cNvGrpSpPr/>
          <p:nvPr/>
        </p:nvGrpSpPr>
        <p:grpSpPr>
          <a:xfrm>
            <a:off x="6584980" y="3610448"/>
            <a:ext cx="1716539" cy="1372946"/>
            <a:chOff x="3377296" y="4317721"/>
            <a:chExt cx="2288718" cy="1830595"/>
          </a:xfrm>
        </p:grpSpPr>
        <p:cxnSp>
          <p:nvCxnSpPr>
            <p:cNvPr id="1048" name="Google Shape;1048;p25"/>
            <p:cNvCxnSpPr/>
            <p:nvPr/>
          </p:nvCxnSpPr>
          <p:spPr>
            <a:xfrm flipH="1">
              <a:off x="4475767" y="4446757"/>
              <a:ext cx="24815" cy="93351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049" name="Google Shape;1049;p25"/>
            <p:cNvCxnSpPr/>
            <p:nvPr/>
          </p:nvCxnSpPr>
          <p:spPr>
            <a:xfrm rot="10800000">
              <a:off x="3377296" y="4917618"/>
              <a:ext cx="307822" cy="446316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50" name="Google Shape;1050;p25"/>
            <p:cNvSpPr/>
            <p:nvPr/>
          </p:nvSpPr>
          <p:spPr>
            <a:xfrm>
              <a:off x="3607556" y="5312227"/>
              <a:ext cx="103415" cy="103415"/>
            </a:xfrm>
            <a:prstGeom prst="ellipse">
              <a:avLst/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25"/>
            <p:cNvSpPr/>
            <p:nvPr/>
          </p:nvSpPr>
          <p:spPr>
            <a:xfrm>
              <a:off x="5452685" y="5312227"/>
              <a:ext cx="103415" cy="103415"/>
            </a:xfrm>
            <a:prstGeom prst="ellipse">
              <a:avLst/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52" name="Google Shape;1052;p25"/>
            <p:cNvCxnSpPr/>
            <p:nvPr/>
          </p:nvCxnSpPr>
          <p:spPr>
            <a:xfrm>
              <a:off x="3659263" y="5372100"/>
              <a:ext cx="1847850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5"/>
            <p:cNvCxnSpPr/>
            <p:nvPr/>
          </p:nvCxnSpPr>
          <p:spPr>
            <a:xfrm flipH="1">
              <a:off x="3710971" y="4407412"/>
              <a:ext cx="809976" cy="921147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054" name="Google Shape;1054;p25"/>
            <p:cNvCxnSpPr/>
            <p:nvPr/>
          </p:nvCxnSpPr>
          <p:spPr>
            <a:xfrm>
              <a:off x="4500582" y="4407412"/>
              <a:ext cx="952103" cy="918539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055" name="Google Shape;1055;p25"/>
            <p:cNvCxnSpPr/>
            <p:nvPr/>
          </p:nvCxnSpPr>
          <p:spPr>
            <a:xfrm rot="10800000" flipH="1">
              <a:off x="5502730" y="4917618"/>
              <a:ext cx="163284" cy="444957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056" name="Google Shape;1056;p25"/>
            <p:cNvCxnSpPr/>
            <p:nvPr/>
          </p:nvCxnSpPr>
          <p:spPr>
            <a:xfrm rot="10800000">
              <a:off x="3634772" y="4782230"/>
              <a:ext cx="273415" cy="598037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057" name="Google Shape;1057;p25"/>
            <p:cNvCxnSpPr/>
            <p:nvPr/>
          </p:nvCxnSpPr>
          <p:spPr>
            <a:xfrm rot="10800000" flipH="1">
              <a:off x="5282904" y="4782229"/>
              <a:ext cx="95998" cy="587830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058" name="Google Shape;1058;p25"/>
            <p:cNvCxnSpPr/>
            <p:nvPr/>
          </p:nvCxnSpPr>
          <p:spPr>
            <a:xfrm rot="10800000">
              <a:off x="3936073" y="4710792"/>
              <a:ext cx="187330" cy="659267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059" name="Google Shape;1059;p25"/>
            <p:cNvCxnSpPr/>
            <p:nvPr/>
          </p:nvCxnSpPr>
          <p:spPr>
            <a:xfrm rot="10800000" flipH="1">
              <a:off x="4983162" y="4710792"/>
              <a:ext cx="86327" cy="651784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060" name="Google Shape;1060;p25"/>
            <p:cNvCxnSpPr/>
            <p:nvPr/>
          </p:nvCxnSpPr>
          <p:spPr>
            <a:xfrm rot="10800000" flipH="1">
              <a:off x="4701788" y="4615542"/>
              <a:ext cx="98791" cy="747033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061" name="Google Shape;1061;p25"/>
            <p:cNvCxnSpPr/>
            <p:nvPr/>
          </p:nvCxnSpPr>
          <p:spPr>
            <a:xfrm rot="10800000">
              <a:off x="4215473" y="4615542"/>
              <a:ext cx="98953" cy="755538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062" name="Google Shape;1062;p25"/>
            <p:cNvCxnSpPr/>
            <p:nvPr/>
          </p:nvCxnSpPr>
          <p:spPr>
            <a:xfrm rot="10800000" flipH="1">
              <a:off x="4490400" y="4604657"/>
              <a:ext cx="20365" cy="764835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063" name="Google Shape;1063;p25"/>
            <p:cNvCxnSpPr/>
            <p:nvPr/>
          </p:nvCxnSpPr>
          <p:spPr>
            <a:xfrm flipH="1">
              <a:off x="3898533" y="4407412"/>
              <a:ext cx="620672" cy="96208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064" name="Google Shape;1064;p25"/>
            <p:cNvCxnSpPr/>
            <p:nvPr/>
          </p:nvCxnSpPr>
          <p:spPr>
            <a:xfrm flipH="1">
              <a:off x="4133585" y="4407412"/>
              <a:ext cx="377180" cy="96208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065" name="Google Shape;1065;p25"/>
            <p:cNvCxnSpPr/>
            <p:nvPr/>
          </p:nvCxnSpPr>
          <p:spPr>
            <a:xfrm>
              <a:off x="4503943" y="4405824"/>
              <a:ext cx="787401" cy="974443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066" name="Google Shape;1066;p25"/>
            <p:cNvCxnSpPr/>
            <p:nvPr/>
          </p:nvCxnSpPr>
          <p:spPr>
            <a:xfrm>
              <a:off x="4520947" y="4449365"/>
              <a:ext cx="445317" cy="920127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067" name="Google Shape;1067;p25"/>
            <p:cNvCxnSpPr/>
            <p:nvPr/>
          </p:nvCxnSpPr>
          <p:spPr>
            <a:xfrm>
              <a:off x="4500582" y="4403216"/>
              <a:ext cx="194384" cy="977051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68" name="Google Shape;1068;p25"/>
            <p:cNvSpPr/>
            <p:nvPr/>
          </p:nvSpPr>
          <p:spPr>
            <a:xfrm>
              <a:off x="4423328" y="4317721"/>
              <a:ext cx="185057" cy="185057"/>
            </a:xfrm>
            <a:prstGeom prst="ellipse">
              <a:avLst/>
            </a:prstGeom>
            <a:solidFill>
              <a:srgbClr val="FFFF00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25"/>
            <p:cNvSpPr txBox="1"/>
            <p:nvPr/>
          </p:nvSpPr>
          <p:spPr>
            <a:xfrm>
              <a:off x="3657601" y="5450689"/>
              <a:ext cx="1845129" cy="6976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Phong Shading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70" name="Google Shape;107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645" y="1718729"/>
            <a:ext cx="2754846" cy="1667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07004" y="1718729"/>
            <a:ext cx="2754846" cy="1667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65363" y="1714714"/>
            <a:ext cx="2755773" cy="1667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3" descr="D:\Downloads\webglTeplate_工作區域 1 複本 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775"/>
            <a:ext cx="9144000" cy="514826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"/>
          <p:cNvSpPr txBox="1">
            <a:spLocks noGrp="1"/>
          </p:cNvSpPr>
          <p:nvPr>
            <p:ph type="title"/>
          </p:nvPr>
        </p:nvSpPr>
        <p:spPr>
          <a:xfrm>
            <a:off x="539552" y="987574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>
                <a:solidFill>
                  <a:srgbClr val="002060"/>
                </a:solidFill>
              </a:rPr>
              <a:t>壹、Lighting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117" name="Google Shape;117;p3"/>
          <p:cNvSpPr/>
          <p:nvPr/>
        </p:nvSpPr>
        <p:spPr>
          <a:xfrm>
            <a:off x="1619672" y="1635646"/>
            <a:ext cx="388867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一、Lighting簡介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二、照明模型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3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26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617723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一、Shading with light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078" name="Google Shape;1078;p26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079" name="Google Shape;1079;p26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80" name="Google Shape;1080;p26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81" name="Google Shape;1081;p26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82" name="Google Shape;1082;p26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083" name="Google Shape;1083;p26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084" name="Google Shape;1084;p26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85" name="Google Shape;1085;p26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86" name="Google Shape;1086;p26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087" name="Google Shape;1087;p26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1088" name="Google Shape;1088;p26"/>
          <p:cNvSpPr txBox="1"/>
          <p:nvPr/>
        </p:nvSpPr>
        <p:spPr>
          <a:xfrm>
            <a:off x="976068" y="1050673"/>
            <a:ext cx="2961311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（二）Shading Methods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89" name="Google Shape;1089;p26"/>
          <p:cNvSpPr txBox="1"/>
          <p:nvPr/>
        </p:nvSpPr>
        <p:spPr>
          <a:xfrm>
            <a:off x="3809362" y="962359"/>
            <a:ext cx="2402462" cy="451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其他Shading method</a:t>
            </a:r>
            <a:endParaRPr sz="16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90" name="Google Shape;1090;p26"/>
          <p:cNvSpPr txBox="1"/>
          <p:nvPr/>
        </p:nvSpPr>
        <p:spPr>
          <a:xfrm>
            <a:off x="610300" y="1528846"/>
            <a:ext cx="7783800" cy="2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14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除了先前提到的Illumination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models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14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Phong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shading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14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Blinn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–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Phong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shading (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晚點會介紹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亦有其他的模型，例如：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Cel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shading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14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其反光數值是以類似二值化的方式上色而非漸層，用在一些快速繪圖遊戲或電視動畫製作上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sz="14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091" name="Google Shape;1091;p26"/>
          <p:cNvGrpSpPr/>
          <p:nvPr/>
        </p:nvGrpSpPr>
        <p:grpSpPr>
          <a:xfrm>
            <a:off x="791076" y="3015484"/>
            <a:ext cx="6725779" cy="2128004"/>
            <a:chOff x="4239101" y="1015984"/>
            <a:chExt cx="6725779" cy="2128004"/>
          </a:xfrm>
        </p:grpSpPr>
        <p:pic>
          <p:nvPicPr>
            <p:cNvPr id="1092" name="Google Shape;1092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45875" y="1419963"/>
              <a:ext cx="2647950" cy="17240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3" name="Google Shape;1093;p26"/>
            <p:cNvGrpSpPr/>
            <p:nvPr/>
          </p:nvGrpSpPr>
          <p:grpSpPr>
            <a:xfrm>
              <a:off x="7424390" y="1015984"/>
              <a:ext cx="2418541" cy="562996"/>
              <a:chOff x="5896976" y="2399762"/>
              <a:chExt cx="2979600" cy="693601"/>
            </a:xfrm>
          </p:grpSpPr>
          <p:sp>
            <p:nvSpPr>
              <p:cNvPr id="1094" name="Google Shape;1094;p26"/>
              <p:cNvSpPr txBox="1"/>
              <p:nvPr/>
            </p:nvSpPr>
            <p:spPr>
              <a:xfrm>
                <a:off x="5896976" y="2399762"/>
                <a:ext cx="2979600" cy="35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1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Specular (</a:t>
                </a:r>
                <a:r>
                  <a:rPr lang="en-US" sz="1400" b="0" i="0" u="none" strike="noStrike" cap="none" dirty="0" err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Cel</a:t>
                </a:r>
                <a:r>
                  <a:rPr lang="en-US"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shading ) 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095" name="Google Shape;1095;p26"/>
              <p:cNvCxnSpPr/>
              <p:nvPr/>
            </p:nvCxnSpPr>
            <p:spPr>
              <a:xfrm flipV="1">
                <a:off x="6265220" y="2750461"/>
                <a:ext cx="146850" cy="342902"/>
              </a:xfrm>
              <a:prstGeom prst="straightConnector1">
                <a:avLst/>
              </a:prstGeom>
              <a:noFill/>
              <a:ln w="28575" cap="flat" cmpd="sng">
                <a:solidFill>
                  <a:srgbClr val="92CCDC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096" name="Google Shape;1096;p26"/>
            <p:cNvGrpSpPr/>
            <p:nvPr/>
          </p:nvGrpSpPr>
          <p:grpSpPr>
            <a:xfrm>
              <a:off x="7836218" y="1771369"/>
              <a:ext cx="3128662" cy="500170"/>
              <a:chOff x="6434848" y="3353731"/>
              <a:chExt cx="3854456" cy="616200"/>
            </a:xfrm>
          </p:grpSpPr>
          <p:sp>
            <p:nvSpPr>
              <p:cNvPr id="1097" name="Google Shape;1097;p26"/>
              <p:cNvSpPr txBox="1"/>
              <p:nvPr/>
            </p:nvSpPr>
            <p:spPr>
              <a:xfrm>
                <a:off x="7307904" y="3353731"/>
                <a:ext cx="2981400" cy="61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1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Diffuse (Cel shading )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1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098" name="Google Shape;1098;p26"/>
              <p:cNvCxnSpPr/>
              <p:nvPr/>
            </p:nvCxnSpPr>
            <p:spPr>
              <a:xfrm>
                <a:off x="6434848" y="3492230"/>
                <a:ext cx="9177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92CCDC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099" name="Google Shape;1099;p26"/>
            <p:cNvGrpSpPr/>
            <p:nvPr/>
          </p:nvGrpSpPr>
          <p:grpSpPr>
            <a:xfrm>
              <a:off x="4239101" y="1879510"/>
              <a:ext cx="2828304" cy="500170"/>
              <a:chOff x="1651656" y="4217493"/>
              <a:chExt cx="3484420" cy="616200"/>
            </a:xfrm>
          </p:grpSpPr>
          <p:cxnSp>
            <p:nvCxnSpPr>
              <p:cNvPr id="1100" name="Google Shape;1100;p26"/>
              <p:cNvCxnSpPr/>
              <p:nvPr/>
            </p:nvCxnSpPr>
            <p:spPr>
              <a:xfrm rot="10800000" flipH="1">
                <a:off x="3983476" y="4384730"/>
                <a:ext cx="1152600" cy="219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92CCDC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101" name="Google Shape;1101;p26"/>
              <p:cNvSpPr txBox="1"/>
              <p:nvPr/>
            </p:nvSpPr>
            <p:spPr>
              <a:xfrm>
                <a:off x="1651656" y="4217493"/>
                <a:ext cx="2669700" cy="61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1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Ambient (Cel shading )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1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63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617723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一、Shading with light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107" name="Google Shape;1107;p63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108" name="Google Shape;1108;p63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09" name="Google Shape;1109;p63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10" name="Google Shape;1110;p63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11" name="Google Shape;1111;p63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112" name="Google Shape;1112;p63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113" name="Google Shape;1113;p63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14" name="Google Shape;1114;p63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15" name="Google Shape;1115;p63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116" name="Google Shape;1116;p63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1117" name="Google Shape;1117;p63"/>
          <p:cNvSpPr txBox="1"/>
          <p:nvPr/>
        </p:nvSpPr>
        <p:spPr>
          <a:xfrm>
            <a:off x="976068" y="1050673"/>
            <a:ext cx="3414397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（三）比較Shading Methods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18" name="Google Shape;1118;p63"/>
          <p:cNvSpPr txBox="1"/>
          <p:nvPr/>
        </p:nvSpPr>
        <p:spPr>
          <a:xfrm>
            <a:off x="355188" y="1448348"/>
            <a:ext cx="8438644" cy="1850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Flat shading : 需要儲存的資料量少，效果差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Gouraud shading : 效果較Flat shading 佳，但仍可見稜角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Phong shading : 效果最佳，但運算量最大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Blinn–Phong shading : 運算量較Phong shading 少，效果稍微打折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Cel shading : 在可以接受的範圍內的簡化，但畫出的結果較不真實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119" name="Google Shape;1119;p63"/>
          <p:cNvGrpSpPr/>
          <p:nvPr/>
        </p:nvGrpSpPr>
        <p:grpSpPr>
          <a:xfrm>
            <a:off x="197768" y="3281765"/>
            <a:ext cx="7819724" cy="1604459"/>
            <a:chOff x="-47324" y="2880875"/>
            <a:chExt cx="11114452" cy="2280474"/>
          </a:xfrm>
        </p:grpSpPr>
        <p:pic>
          <p:nvPicPr>
            <p:cNvPr id="1120" name="Google Shape;1120;p6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952283" y="3099981"/>
              <a:ext cx="2114845" cy="14003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1" name="Google Shape;1121;p6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47324" y="3157139"/>
              <a:ext cx="2362530" cy="13432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2" name="Google Shape;1122;p6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607309" y="3157139"/>
              <a:ext cx="2419688" cy="13432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3" name="Google Shape;1123;p6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453019" y="2880875"/>
              <a:ext cx="2915057" cy="18385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4" name="Google Shape;1124;p63"/>
            <p:cNvSpPr txBox="1"/>
            <p:nvPr/>
          </p:nvSpPr>
          <p:spPr>
            <a:xfrm>
              <a:off x="5931297" y="4792017"/>
              <a:ext cx="18579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Phong shading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63"/>
            <p:cNvSpPr txBox="1"/>
            <p:nvPr/>
          </p:nvSpPr>
          <p:spPr>
            <a:xfrm>
              <a:off x="2961118" y="4753033"/>
              <a:ext cx="18579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Gouraud shading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63"/>
            <p:cNvSpPr txBox="1"/>
            <p:nvPr/>
          </p:nvSpPr>
          <p:spPr>
            <a:xfrm>
              <a:off x="87729" y="4742187"/>
              <a:ext cx="18579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Flat shading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63"/>
            <p:cNvSpPr txBox="1"/>
            <p:nvPr/>
          </p:nvSpPr>
          <p:spPr>
            <a:xfrm>
              <a:off x="8820900" y="4792017"/>
              <a:ext cx="18579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 shading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64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617723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二、基本照明模型實做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133" name="Google Shape;1133;p64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134" name="Google Shape;1134;p64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35" name="Google Shape;1135;p64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36" name="Google Shape;1136;p64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37" name="Google Shape;1137;p64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138" name="Google Shape;1138;p64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139" name="Google Shape;1139;p64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40" name="Google Shape;1140;p64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41" name="Google Shape;1141;p64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142" name="Google Shape;1142;p64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1143" name="Google Shape;1143;p64"/>
          <p:cNvSpPr txBox="1"/>
          <p:nvPr/>
        </p:nvSpPr>
        <p:spPr>
          <a:xfrm>
            <a:off x="976068" y="1050673"/>
            <a:ext cx="2957197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（一）Gouraud Shading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44" name="Google Shape;1144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22828"/>
            <a:ext cx="4269693" cy="365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64"/>
          <p:cNvSpPr txBox="1"/>
          <p:nvPr/>
        </p:nvSpPr>
        <p:spPr>
          <a:xfrm>
            <a:off x="4402101" y="1522828"/>
            <a:ext cx="4475121" cy="2058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首先，我們先定義一個Shader的標頭(Header)裡面儲存型態定義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定義一個儲存光線屬性的資料結構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這可以涵蓋所有種類的光，不包含的屬性就填零即可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65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617723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二、基本照明模型實做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151" name="Google Shape;1151;p65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152" name="Google Shape;1152;p65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53" name="Google Shape;1153;p65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54" name="Google Shape;1154;p65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55" name="Google Shape;1155;p65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156" name="Google Shape;1156;p65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157" name="Google Shape;1157;p65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58" name="Google Shape;1158;p65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59" name="Google Shape;1159;p65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160" name="Google Shape;1160;p65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1161" name="Google Shape;1161;p65"/>
          <p:cNvSpPr txBox="1"/>
          <p:nvPr/>
        </p:nvSpPr>
        <p:spPr>
          <a:xfrm>
            <a:off x="976068" y="1050673"/>
            <a:ext cx="2957197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（一）Gouraud Shading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62" name="Google Shape;1162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3" y="1522829"/>
            <a:ext cx="4397328" cy="3620672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65"/>
          <p:cNvSpPr txBox="1"/>
          <p:nvPr/>
        </p:nvSpPr>
        <p:spPr>
          <a:xfrm>
            <a:off x="4272902" y="1522829"/>
            <a:ext cx="4774660" cy="1493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接著，我們要讓Shader的標頭能載入到每個Shader前面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66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617723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二、基本照明模型實做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169" name="Google Shape;1169;p66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170" name="Google Shape;1170;p66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71" name="Google Shape;1171;p66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72" name="Google Shape;1172;p66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73" name="Google Shape;1173;p66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174" name="Google Shape;1174;p66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175" name="Google Shape;1175;p66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76" name="Google Shape;1176;p66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77" name="Google Shape;1177;p66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178" name="Google Shape;1178;p66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1179" name="Google Shape;1179;p66"/>
          <p:cNvSpPr txBox="1"/>
          <p:nvPr/>
        </p:nvSpPr>
        <p:spPr>
          <a:xfrm>
            <a:off x="976068" y="1050673"/>
            <a:ext cx="2957197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（一）Gouraud Shading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80" name="Google Shape;1180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10736" y="945506"/>
            <a:ext cx="2898992" cy="419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Google Shape;1181;p66"/>
          <p:cNvSpPr txBox="1"/>
          <p:nvPr/>
        </p:nvSpPr>
        <p:spPr>
          <a:xfrm>
            <a:off x="692188" y="2034380"/>
            <a:ext cx="4110108" cy="1010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為了讓Javascript能夠存取Shader中的資料結構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82" name="Google Shape;1182;p66"/>
          <p:cNvSpPr/>
          <p:nvPr/>
        </p:nvSpPr>
        <p:spPr>
          <a:xfrm>
            <a:off x="961170" y="1629109"/>
            <a:ext cx="24929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建立其成員變數名稱表</a:t>
            </a:r>
            <a:endParaRPr sz="1400" b="0" i="0" u="none" strike="noStrike" cap="none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a20789ab13_0_147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6177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二、基本照明模型實做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188" name="Google Shape;1188;ga20789ab13_0_147"/>
          <p:cNvGrpSpPr/>
          <p:nvPr/>
        </p:nvGrpSpPr>
        <p:grpSpPr>
          <a:xfrm>
            <a:off x="0" y="0"/>
            <a:ext cx="791004" cy="791004"/>
            <a:chOff x="0" y="0"/>
            <a:chExt cx="791004" cy="791004"/>
          </a:xfrm>
        </p:grpSpPr>
        <p:sp>
          <p:nvSpPr>
            <p:cNvPr id="1189" name="Google Shape;1189;ga20789ab13_0_147"/>
            <p:cNvSpPr/>
            <p:nvPr/>
          </p:nvSpPr>
          <p:spPr>
            <a:xfrm>
              <a:off x="0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90" name="Google Shape;1190;ga20789ab13_0_147"/>
            <p:cNvSpPr/>
            <p:nvPr/>
          </p:nvSpPr>
          <p:spPr>
            <a:xfrm>
              <a:off x="395536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91" name="Google Shape;1191;ga20789ab13_0_147"/>
            <p:cNvSpPr/>
            <p:nvPr/>
          </p:nvSpPr>
          <p:spPr>
            <a:xfrm>
              <a:off x="0" y="395536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92" name="Google Shape;1192;ga20789ab13_0_147"/>
            <p:cNvSpPr/>
            <p:nvPr/>
          </p:nvSpPr>
          <p:spPr>
            <a:xfrm>
              <a:off x="593304" y="593304"/>
              <a:ext cx="197700" cy="19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193" name="Google Shape;1193;ga20789ab13_0_147"/>
          <p:cNvGrpSpPr/>
          <p:nvPr/>
        </p:nvGrpSpPr>
        <p:grpSpPr>
          <a:xfrm>
            <a:off x="8460432" y="4299942"/>
            <a:ext cx="500394" cy="640276"/>
            <a:chOff x="8460432" y="4299942"/>
            <a:chExt cx="500394" cy="640276"/>
          </a:xfrm>
        </p:grpSpPr>
        <p:sp>
          <p:nvSpPr>
            <p:cNvPr id="1194" name="Google Shape;1194;ga20789ab13_0_147"/>
            <p:cNvSpPr/>
            <p:nvPr/>
          </p:nvSpPr>
          <p:spPr>
            <a:xfrm>
              <a:off x="8528790" y="4299942"/>
              <a:ext cx="432000" cy="432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95" name="Google Shape;1195;ga20789ab13_0_147"/>
            <p:cNvSpPr/>
            <p:nvPr/>
          </p:nvSpPr>
          <p:spPr>
            <a:xfrm>
              <a:off x="8852826" y="4832218"/>
              <a:ext cx="108000" cy="108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96" name="Google Shape;1196;ga20789ab13_0_147"/>
            <p:cNvSpPr/>
            <p:nvPr/>
          </p:nvSpPr>
          <p:spPr>
            <a:xfrm>
              <a:off x="8460432" y="4547836"/>
              <a:ext cx="284400" cy="2844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197" name="Google Shape;1197;ga20789ab13_0_147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1198" name="Google Shape;1198;ga20789ab13_0_147"/>
          <p:cNvSpPr txBox="1"/>
          <p:nvPr/>
        </p:nvSpPr>
        <p:spPr>
          <a:xfrm>
            <a:off x="976068" y="1050673"/>
            <a:ext cx="2957100" cy="3693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（一）Gouraud Shading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99" name="Google Shape;1199;ga20789ab13_0_1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22828"/>
            <a:ext cx="4269693" cy="365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ga20789ab13_0_147"/>
          <p:cNvSpPr txBox="1"/>
          <p:nvPr/>
        </p:nvSpPr>
        <p:spPr>
          <a:xfrm>
            <a:off x="4402101" y="1522828"/>
            <a:ext cx="4475100" cy="20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60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成員變數名稱表中的字串</a:t>
            </a:r>
            <a:endParaRPr sz="160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要跟GLSL中定義的變數名稱相同</a:t>
            </a:r>
            <a:endParaRPr sz="160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01" name="Google Shape;1201;ga20789ab13_0_147"/>
          <p:cNvSpPr txBox="1"/>
          <p:nvPr/>
        </p:nvSpPr>
        <p:spPr>
          <a:xfrm>
            <a:off x="3933175" y="10270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GLSL的</a:t>
            </a:r>
            <a:r>
              <a:rPr lang="en-US" sz="16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shader</a:t>
            </a:r>
            <a:r>
              <a:rPr lang="en-US" sz="16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code</a:t>
            </a:r>
            <a:endParaRPr sz="16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67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617723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二、基本照明模型實做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207" name="Google Shape;1207;p67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208" name="Google Shape;1208;p67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09" name="Google Shape;1209;p67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10" name="Google Shape;1210;p67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11" name="Google Shape;1211;p67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212" name="Google Shape;1212;p67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213" name="Google Shape;1213;p67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14" name="Google Shape;1214;p67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15" name="Google Shape;1215;p67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216" name="Google Shape;1216;p67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1217" name="Google Shape;1217;p67"/>
          <p:cNvSpPr txBox="1"/>
          <p:nvPr/>
        </p:nvSpPr>
        <p:spPr>
          <a:xfrm>
            <a:off x="976068" y="1050673"/>
            <a:ext cx="2957197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（一）Gouraud Shading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218" name="Google Shape;1218;p67"/>
          <p:cNvGrpSpPr/>
          <p:nvPr/>
        </p:nvGrpSpPr>
        <p:grpSpPr>
          <a:xfrm>
            <a:off x="0" y="1564514"/>
            <a:ext cx="5482781" cy="3375716"/>
            <a:chOff x="-85555" y="1513298"/>
            <a:chExt cx="9467850" cy="5829300"/>
          </a:xfrm>
        </p:grpSpPr>
        <p:pic>
          <p:nvPicPr>
            <p:cNvPr id="1219" name="Google Shape;1219;p6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85555" y="1513298"/>
              <a:ext cx="9467850" cy="5829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0" name="Google Shape;1220;p67"/>
            <p:cNvSpPr/>
            <p:nvPr/>
          </p:nvSpPr>
          <p:spPr>
            <a:xfrm>
              <a:off x="322803" y="4256937"/>
              <a:ext cx="3112851" cy="661481"/>
            </a:xfrm>
            <a:prstGeom prst="rect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1" name="Google Shape;1221;p67"/>
          <p:cNvSpPr txBox="1"/>
          <p:nvPr/>
        </p:nvSpPr>
        <p:spPr>
          <a:xfrm>
            <a:off x="5482781" y="1555168"/>
            <a:ext cx="3706906" cy="1482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定義儲存光線的變數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這邊最多只能儲存2盞燈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68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617723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二、基本照明模型實做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227" name="Google Shape;1227;p68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228" name="Google Shape;1228;p68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29" name="Google Shape;1229;p68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30" name="Google Shape;1230;p68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31" name="Google Shape;1231;p68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232" name="Google Shape;1232;p68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233" name="Google Shape;1233;p68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34" name="Google Shape;1234;p68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35" name="Google Shape;1235;p68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236" name="Google Shape;1236;p68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1237" name="Google Shape;1237;p68"/>
          <p:cNvSpPr txBox="1"/>
          <p:nvPr/>
        </p:nvSpPr>
        <p:spPr>
          <a:xfrm>
            <a:off x="976068" y="1050673"/>
            <a:ext cx="2957197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（一）Gouraud Shading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238" name="Google Shape;1238;p68"/>
          <p:cNvGrpSpPr/>
          <p:nvPr/>
        </p:nvGrpSpPr>
        <p:grpSpPr>
          <a:xfrm>
            <a:off x="0" y="1448272"/>
            <a:ext cx="5329068" cy="3695228"/>
            <a:chOff x="4224130" y="1480845"/>
            <a:chExt cx="7967870" cy="5524999"/>
          </a:xfrm>
        </p:grpSpPr>
        <p:pic>
          <p:nvPicPr>
            <p:cNvPr id="1239" name="Google Shape;1239;p6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224130" y="1480845"/>
              <a:ext cx="7967870" cy="5524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0" name="Google Shape;1240;p68"/>
            <p:cNvSpPr/>
            <p:nvPr/>
          </p:nvSpPr>
          <p:spPr>
            <a:xfrm>
              <a:off x="4702478" y="3670553"/>
              <a:ext cx="5226713" cy="3088056"/>
            </a:xfrm>
            <a:prstGeom prst="rect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1" name="Google Shape;1241;p68"/>
          <p:cNvSpPr txBox="1"/>
          <p:nvPr/>
        </p:nvSpPr>
        <p:spPr>
          <a:xfrm>
            <a:off x="5416794" y="1449571"/>
            <a:ext cx="3077817" cy="1320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然後將結構中每個成員變數從Javascript端Binding到Shader端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a20789ab13_0_168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6177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二、基本照明模型實做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247" name="Google Shape;1247;ga20789ab13_0_168"/>
          <p:cNvGrpSpPr/>
          <p:nvPr/>
        </p:nvGrpSpPr>
        <p:grpSpPr>
          <a:xfrm>
            <a:off x="0" y="0"/>
            <a:ext cx="791004" cy="791004"/>
            <a:chOff x="0" y="0"/>
            <a:chExt cx="791004" cy="791004"/>
          </a:xfrm>
        </p:grpSpPr>
        <p:sp>
          <p:nvSpPr>
            <p:cNvPr id="1248" name="Google Shape;1248;ga20789ab13_0_168"/>
            <p:cNvSpPr/>
            <p:nvPr/>
          </p:nvSpPr>
          <p:spPr>
            <a:xfrm>
              <a:off x="0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49" name="Google Shape;1249;ga20789ab13_0_168"/>
            <p:cNvSpPr/>
            <p:nvPr/>
          </p:nvSpPr>
          <p:spPr>
            <a:xfrm>
              <a:off x="395536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50" name="Google Shape;1250;ga20789ab13_0_168"/>
            <p:cNvSpPr/>
            <p:nvPr/>
          </p:nvSpPr>
          <p:spPr>
            <a:xfrm>
              <a:off x="0" y="395536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51" name="Google Shape;1251;ga20789ab13_0_168"/>
            <p:cNvSpPr/>
            <p:nvPr/>
          </p:nvSpPr>
          <p:spPr>
            <a:xfrm>
              <a:off x="593304" y="593304"/>
              <a:ext cx="197700" cy="19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252" name="Google Shape;1252;ga20789ab13_0_168"/>
          <p:cNvGrpSpPr/>
          <p:nvPr/>
        </p:nvGrpSpPr>
        <p:grpSpPr>
          <a:xfrm>
            <a:off x="8460432" y="4299942"/>
            <a:ext cx="500394" cy="640276"/>
            <a:chOff x="8460432" y="4299942"/>
            <a:chExt cx="500394" cy="640276"/>
          </a:xfrm>
        </p:grpSpPr>
        <p:sp>
          <p:nvSpPr>
            <p:cNvPr id="1253" name="Google Shape;1253;ga20789ab13_0_168"/>
            <p:cNvSpPr/>
            <p:nvPr/>
          </p:nvSpPr>
          <p:spPr>
            <a:xfrm>
              <a:off x="8528790" y="4299942"/>
              <a:ext cx="432000" cy="432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54" name="Google Shape;1254;ga20789ab13_0_168"/>
            <p:cNvSpPr/>
            <p:nvPr/>
          </p:nvSpPr>
          <p:spPr>
            <a:xfrm>
              <a:off x="8852826" y="4832218"/>
              <a:ext cx="108000" cy="108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55" name="Google Shape;1255;ga20789ab13_0_168"/>
            <p:cNvSpPr/>
            <p:nvPr/>
          </p:nvSpPr>
          <p:spPr>
            <a:xfrm>
              <a:off x="8460432" y="4547836"/>
              <a:ext cx="284400" cy="2844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256" name="Google Shape;1256;ga20789ab13_0_168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sp>
        <p:nvSpPr>
          <p:cNvPr id="1257" name="Google Shape;1257;ga20789ab13_0_168"/>
          <p:cNvSpPr txBox="1"/>
          <p:nvPr/>
        </p:nvSpPr>
        <p:spPr>
          <a:xfrm>
            <a:off x="976068" y="1050673"/>
            <a:ext cx="2957100" cy="3693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（一）Gouraud Shading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258" name="Google Shape;1258;ga20789ab13_0_1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10736" y="945506"/>
            <a:ext cx="2898992" cy="41979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9" name="Google Shape;1259;ga20789ab13_0_168"/>
          <p:cNvSpPr/>
          <p:nvPr/>
        </p:nvSpPr>
        <p:spPr>
          <a:xfrm>
            <a:off x="961178" y="1629100"/>
            <a:ext cx="399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latin typeface="微軟正黑體" panose="020B0604030504040204" pitchFamily="34" charset="-120"/>
                <a:ea typeface="微軟正黑體" panose="020B0604030504040204" pitchFamily="34" charset="-120"/>
              </a:rPr>
              <a:t>前一頁的迴圈會抓取</a:t>
            </a:r>
            <a:r>
              <a:rPr lang="en-US" sz="18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變數名稱表</a:t>
            </a:r>
            <a:endParaRPr sz="1400" b="0" i="0" u="none" strike="noStrike" cap="none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69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617723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二、基本照明模型實做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265" name="Google Shape;1265;p69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266" name="Google Shape;1266;p69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67" name="Google Shape;1267;p69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68" name="Google Shape;1268;p69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69" name="Google Shape;1269;p69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270" name="Google Shape;1270;p69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271" name="Google Shape;1271;p69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72" name="Google Shape;1272;p69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73" name="Google Shape;1273;p69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274" name="Google Shape;1274;p69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1275" name="Google Shape;1275;p69"/>
          <p:cNvSpPr txBox="1"/>
          <p:nvPr/>
        </p:nvSpPr>
        <p:spPr>
          <a:xfrm>
            <a:off x="976068" y="1050673"/>
            <a:ext cx="2957197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（一）Gouraud Shading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276" name="Google Shape;1276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69550" y="941294"/>
            <a:ext cx="3931888" cy="4202206"/>
          </a:xfrm>
          <a:prstGeom prst="rect">
            <a:avLst/>
          </a:prstGeom>
          <a:noFill/>
          <a:ln>
            <a:noFill/>
          </a:ln>
        </p:spPr>
      </p:pic>
      <p:sp>
        <p:nvSpPr>
          <p:cNvPr id="1277" name="Google Shape;1277;p69"/>
          <p:cNvSpPr txBox="1"/>
          <p:nvPr/>
        </p:nvSpPr>
        <p:spPr>
          <a:xfrm>
            <a:off x="477291" y="1537970"/>
            <a:ext cx="3933265" cy="1837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並且寫將各屬性值從Javascript端傳到Shader端的函數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15a2bb79d_0_42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4725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一、Lighting簡介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24" name="Google Shape;124;ga15a2bb79d_0_42"/>
          <p:cNvGrpSpPr/>
          <p:nvPr/>
        </p:nvGrpSpPr>
        <p:grpSpPr>
          <a:xfrm>
            <a:off x="0" y="0"/>
            <a:ext cx="791004" cy="791004"/>
            <a:chOff x="0" y="0"/>
            <a:chExt cx="791004" cy="791004"/>
          </a:xfrm>
        </p:grpSpPr>
        <p:sp>
          <p:nvSpPr>
            <p:cNvPr id="125" name="Google Shape;125;ga15a2bb79d_0_42"/>
            <p:cNvSpPr/>
            <p:nvPr/>
          </p:nvSpPr>
          <p:spPr>
            <a:xfrm>
              <a:off x="0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6" name="Google Shape;126;ga15a2bb79d_0_42"/>
            <p:cNvSpPr/>
            <p:nvPr/>
          </p:nvSpPr>
          <p:spPr>
            <a:xfrm>
              <a:off x="395536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7" name="Google Shape;127;ga15a2bb79d_0_42"/>
            <p:cNvSpPr/>
            <p:nvPr/>
          </p:nvSpPr>
          <p:spPr>
            <a:xfrm>
              <a:off x="0" y="395536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8" name="Google Shape;128;ga15a2bb79d_0_42"/>
            <p:cNvSpPr/>
            <p:nvPr/>
          </p:nvSpPr>
          <p:spPr>
            <a:xfrm>
              <a:off x="593304" y="593304"/>
              <a:ext cx="197700" cy="19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29" name="Google Shape;129;ga15a2bb79d_0_42"/>
          <p:cNvGrpSpPr/>
          <p:nvPr/>
        </p:nvGrpSpPr>
        <p:grpSpPr>
          <a:xfrm>
            <a:off x="8460432" y="4299942"/>
            <a:ext cx="500394" cy="640276"/>
            <a:chOff x="8460432" y="4299942"/>
            <a:chExt cx="500394" cy="640276"/>
          </a:xfrm>
        </p:grpSpPr>
        <p:sp>
          <p:nvSpPr>
            <p:cNvPr id="130" name="Google Shape;130;ga15a2bb79d_0_42"/>
            <p:cNvSpPr/>
            <p:nvPr/>
          </p:nvSpPr>
          <p:spPr>
            <a:xfrm>
              <a:off x="8528790" y="4299942"/>
              <a:ext cx="432000" cy="432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1" name="Google Shape;131;ga15a2bb79d_0_42"/>
            <p:cNvSpPr/>
            <p:nvPr/>
          </p:nvSpPr>
          <p:spPr>
            <a:xfrm>
              <a:off x="8852826" y="4832218"/>
              <a:ext cx="108000" cy="108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2" name="Google Shape;132;ga15a2bb79d_0_42"/>
            <p:cNvSpPr/>
            <p:nvPr/>
          </p:nvSpPr>
          <p:spPr>
            <a:xfrm>
              <a:off x="8460432" y="4547836"/>
              <a:ext cx="284400" cy="2844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33" name="Google Shape;133;ga15a2bb79d_0_42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34" name="Google Shape;134;ga15a2bb79d_0_42"/>
          <p:cNvSpPr/>
          <p:nvPr/>
        </p:nvSpPr>
        <p:spPr>
          <a:xfrm>
            <a:off x="518805" y="1631489"/>
            <a:ext cx="1895212" cy="193038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ga15a2bb79d_0_42"/>
          <p:cNvSpPr txBox="1"/>
          <p:nvPr/>
        </p:nvSpPr>
        <p:spPr>
          <a:xfrm>
            <a:off x="795250" y="3683558"/>
            <a:ext cx="1282800" cy="410400"/>
          </a:xfrm>
          <a:prstGeom prst="rect">
            <a:avLst/>
          </a:prstGeom>
          <a:noFill/>
          <a:ln w="19050" cap="flat" cmpd="sng">
            <a:solidFill>
              <a:srgbClr val="92CC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Rendering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6" name="Google Shape;136;ga15a2bb79d_0_42"/>
          <p:cNvSpPr txBox="1"/>
          <p:nvPr/>
        </p:nvSpPr>
        <p:spPr>
          <a:xfrm>
            <a:off x="3462863" y="3683558"/>
            <a:ext cx="1282800" cy="410400"/>
          </a:xfrm>
          <a:prstGeom prst="rect">
            <a:avLst/>
          </a:prstGeom>
          <a:noFill/>
          <a:ln w="19050" cap="flat" cmpd="sng">
            <a:solidFill>
              <a:srgbClr val="92CC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Shading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37" name="Google Shape;137;ga15a2bb79d_0_42"/>
          <p:cNvPicPr preferRelativeResize="0"/>
          <p:nvPr/>
        </p:nvPicPr>
        <p:blipFill rotWithShape="1">
          <a:blip r:embed="rId3">
            <a:alphaModFix/>
          </a:blip>
          <a:srcRect l="74376" b="15633"/>
          <a:stretch/>
        </p:blipFill>
        <p:spPr>
          <a:xfrm>
            <a:off x="5941114" y="1483730"/>
            <a:ext cx="2316101" cy="22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a15a2bb79d_0_42"/>
          <p:cNvSpPr txBox="1"/>
          <p:nvPr/>
        </p:nvSpPr>
        <p:spPr>
          <a:xfrm>
            <a:off x="5985301" y="3683558"/>
            <a:ext cx="2233237" cy="410400"/>
          </a:xfrm>
          <a:prstGeom prst="rect">
            <a:avLst/>
          </a:prstGeom>
          <a:noFill/>
          <a:ln w="19050" cap="flat" cmpd="sng">
            <a:solidFill>
              <a:srgbClr val="92CC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Shading with lighting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9" name="Google Shape;139;ga15a2bb79d_0_42"/>
          <p:cNvSpPr txBox="1"/>
          <p:nvPr/>
        </p:nvSpPr>
        <p:spPr>
          <a:xfrm>
            <a:off x="224186" y="4082818"/>
            <a:ext cx="2424927" cy="545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前三章節還沒辦法決定細部每個像素分別要上什麼色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0" name="Google Shape;140;ga15a2bb79d_0_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24782" y="1530553"/>
            <a:ext cx="2144626" cy="213225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a15a2bb79d_0_42"/>
          <p:cNvSpPr txBox="1"/>
          <p:nvPr/>
        </p:nvSpPr>
        <p:spPr>
          <a:xfrm>
            <a:off x="2919926" y="4082818"/>
            <a:ext cx="2354337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shading可以讓我們決定每個像素的顏色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2" name="Google Shape;142;ga15a2bb79d_0_42"/>
          <p:cNvSpPr txBox="1"/>
          <p:nvPr/>
        </p:nvSpPr>
        <p:spPr>
          <a:xfrm>
            <a:off x="5678987" y="4082818"/>
            <a:ext cx="3000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本章節進一步利用shading在每個像素的顏色上給予物理意義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例如：本章主題是打光lighting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3" name="Google Shape;143;ga15a2bb79d_0_42"/>
          <p:cNvSpPr/>
          <p:nvPr/>
        </p:nvSpPr>
        <p:spPr>
          <a:xfrm>
            <a:off x="971600" y="977699"/>
            <a:ext cx="3179776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（一）Lighting為什麼重要？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4" name="Google Shape;144;ga15a2bb79d_0_42"/>
          <p:cNvSpPr/>
          <p:nvPr/>
        </p:nvSpPr>
        <p:spPr>
          <a:xfrm>
            <a:off x="5155498" y="15909"/>
            <a:ext cx="396942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從物理的角度來說，在自然的環境中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物體表面會反射光，或是自己發光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但在電腦繪圖時，光與影都需要自己定義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5" name="Google Shape;145;ga15a2bb79d_0_42"/>
          <p:cNvSpPr/>
          <p:nvPr/>
        </p:nvSpPr>
        <p:spPr>
          <a:xfrm>
            <a:off x="4247194" y="898451"/>
            <a:ext cx="4213238" cy="271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4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Lighting: 使用光源描繪出場景中不同的光學效果</a:t>
            </a:r>
            <a:endParaRPr sz="14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6" name="Google Shape;146;ga15a2bb79d_0_42"/>
          <p:cNvSpPr/>
          <p:nvPr/>
        </p:nvSpPr>
        <p:spPr>
          <a:xfrm>
            <a:off x="4247194" y="1200912"/>
            <a:ext cx="3937800" cy="205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4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Shading: 可以細微控制每個像素的顏色或亮度</a:t>
            </a:r>
            <a:endParaRPr sz="14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70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617723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二、基本照明模型實做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283" name="Google Shape;1283;p70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284" name="Google Shape;1284;p70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85" name="Google Shape;1285;p70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86" name="Google Shape;1286;p70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87" name="Google Shape;1287;p70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288" name="Google Shape;1288;p70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289" name="Google Shape;1289;p70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90" name="Google Shape;1290;p70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91" name="Google Shape;1291;p70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292" name="Google Shape;1292;p70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1293" name="Google Shape;1293;p70"/>
          <p:cNvSpPr txBox="1"/>
          <p:nvPr/>
        </p:nvSpPr>
        <p:spPr>
          <a:xfrm>
            <a:off x="976068" y="1050673"/>
            <a:ext cx="2957197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（一）Gouraud Shading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294" name="Google Shape;1294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96151"/>
            <a:ext cx="4114800" cy="3647349"/>
          </a:xfrm>
          <a:prstGeom prst="rect">
            <a:avLst/>
          </a:prstGeom>
          <a:noFill/>
          <a:ln>
            <a:noFill/>
          </a:ln>
        </p:spPr>
      </p:pic>
      <p:sp>
        <p:nvSpPr>
          <p:cNvPr id="1295" name="Google Shape;1295;p70"/>
          <p:cNvSpPr txBox="1"/>
          <p:nvPr/>
        </p:nvSpPr>
        <p:spPr>
          <a:xfrm>
            <a:off x="4173794" y="1530730"/>
            <a:ext cx="4469296" cy="1790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光線的初始化</a:t>
            </a: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初始狀態先都設為0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之後會依照使用者輸入進行顯示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71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617723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二、基本照明模型實做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301" name="Google Shape;1301;p71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302" name="Google Shape;1302;p71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03" name="Google Shape;1303;p71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04" name="Google Shape;1304;p71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05" name="Google Shape;1305;p71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306" name="Google Shape;1306;p71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307" name="Google Shape;1307;p71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08" name="Google Shape;1308;p71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09" name="Google Shape;1309;p71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310" name="Google Shape;1310;p71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sp>
        <p:nvSpPr>
          <p:cNvPr id="1311" name="Google Shape;1311;p71"/>
          <p:cNvSpPr txBox="1"/>
          <p:nvPr/>
        </p:nvSpPr>
        <p:spPr>
          <a:xfrm>
            <a:off x="976068" y="1050673"/>
            <a:ext cx="2957197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（一）Gouraud Shading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12" name="Google Shape;1312;p71"/>
          <p:cNvSpPr txBox="1"/>
          <p:nvPr/>
        </p:nvSpPr>
        <p:spPr>
          <a:xfrm>
            <a:off x="3933265" y="1050673"/>
            <a:ext cx="13388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頂點著色器</a:t>
            </a:r>
            <a:endParaRPr sz="1800" b="1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13" name="Google Shape;1313;p71"/>
          <p:cNvGrpSpPr/>
          <p:nvPr/>
        </p:nvGrpSpPr>
        <p:grpSpPr>
          <a:xfrm>
            <a:off x="125290" y="1527450"/>
            <a:ext cx="3463979" cy="3530711"/>
            <a:chOff x="266484" y="1510396"/>
            <a:chExt cx="5237499" cy="5338397"/>
          </a:xfrm>
        </p:grpSpPr>
        <p:pic>
          <p:nvPicPr>
            <p:cNvPr id="1314" name="Google Shape;1314;p71"/>
            <p:cNvPicPr preferRelativeResize="0"/>
            <p:nvPr/>
          </p:nvPicPr>
          <p:blipFill rotWithShape="1">
            <a:blip r:embed="rId3">
              <a:alphaModFix/>
            </a:blip>
            <a:srcRect r="57859" b="18670"/>
            <a:stretch/>
          </p:blipFill>
          <p:spPr>
            <a:xfrm>
              <a:off x="266484" y="1510396"/>
              <a:ext cx="5237499" cy="53383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5" name="Google Shape;1315;p71"/>
            <p:cNvSpPr/>
            <p:nvPr/>
          </p:nvSpPr>
          <p:spPr>
            <a:xfrm>
              <a:off x="838199" y="2235629"/>
              <a:ext cx="4155832" cy="319668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71"/>
            <p:cNvSpPr/>
            <p:nvPr/>
          </p:nvSpPr>
          <p:spPr>
            <a:xfrm>
              <a:off x="838199" y="4191938"/>
              <a:ext cx="3883270" cy="299745"/>
            </a:xfrm>
            <a:prstGeom prst="rect">
              <a:avLst/>
            </a:prstGeom>
            <a:noFill/>
            <a:ln w="38100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71"/>
            <p:cNvSpPr/>
            <p:nvPr/>
          </p:nvSpPr>
          <p:spPr>
            <a:xfrm>
              <a:off x="838199" y="5466639"/>
              <a:ext cx="3719985" cy="322366"/>
            </a:xfrm>
            <a:prstGeom prst="rect">
              <a:avLst/>
            </a:prstGeom>
            <a:noFill/>
            <a:ln w="38100" cap="flat" cmpd="sng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71"/>
            <p:cNvSpPr/>
            <p:nvPr/>
          </p:nvSpPr>
          <p:spPr>
            <a:xfrm>
              <a:off x="838199" y="4835152"/>
              <a:ext cx="3883270" cy="327088"/>
            </a:xfrm>
            <a:prstGeom prst="rect">
              <a:avLst/>
            </a:prstGeom>
            <a:noFill/>
            <a:ln w="3810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71"/>
            <p:cNvSpPr/>
            <p:nvPr/>
          </p:nvSpPr>
          <p:spPr>
            <a:xfrm>
              <a:off x="838199" y="6420492"/>
              <a:ext cx="4155832" cy="343469"/>
            </a:xfrm>
            <a:prstGeom prst="rect">
              <a:avLst/>
            </a:prstGeom>
            <a:noFill/>
            <a:ln w="38100" cap="flat" cmpd="sng">
              <a:solidFill>
                <a:srgbClr val="703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0" name="Google Shape;1320;p71"/>
          <p:cNvSpPr txBox="1"/>
          <p:nvPr/>
        </p:nvSpPr>
        <p:spPr>
          <a:xfrm>
            <a:off x="3678289" y="1527451"/>
            <a:ext cx="4974893" cy="3412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Char char="✔"/>
            </a:pPr>
            <a:r>
              <a:rPr lang="en-US" sz="1800" b="0" i="0" u="none" strike="noStrike" cap="none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aVertexNormal儲存在initBuffers函數中指定並且在drawScene函數中傳遞給著色器的頂點法線。</a:t>
            </a:r>
            <a:endParaRPr sz="1800" b="0" i="0" u="none" strike="noStrike" cap="none">
              <a:solidFill>
                <a:srgbClr val="C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Noto Sans Symbols"/>
              <a:buChar char="✔"/>
            </a:pPr>
            <a:r>
              <a:rPr lang="en-US" sz="1800" b="0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uNormalMatrix為我們的法線矩陣。</a:t>
            </a:r>
            <a:endParaRPr sz="1800" b="0" i="0" u="none" strike="noStrike" cap="non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Noto Sans Symbols"/>
              <a:buChar char="✔"/>
            </a:pPr>
            <a:r>
              <a:rPr lang="en-US" sz="18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用來儲存使用者在網頁上輸入的光線相關之各種值。</a:t>
            </a:r>
            <a:endParaRPr sz="18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92D050"/>
              </a:buClr>
              <a:buSzPts val="1800"/>
              <a:buFont typeface="Noto Sans Symbols"/>
              <a:buChar char="✔"/>
            </a:pPr>
            <a:r>
              <a:rPr lang="en-US" sz="1800" b="0" i="0" u="none" strike="noStrike" cap="none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uUseLighting用來指定是否開啟光照的uniform變量。</a:t>
            </a:r>
            <a:endParaRPr sz="1800" b="0" i="0" u="none" strike="noStrike" cap="none">
              <a:solidFill>
                <a:srgbClr val="00B05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030A0"/>
              </a:buClr>
              <a:buSzPts val="1800"/>
              <a:buFont typeface="Noto Sans Symbols"/>
              <a:buChar char="✔"/>
            </a:pPr>
            <a:r>
              <a:rPr lang="en-US" sz="1800" b="0" i="0" u="none" strike="noStrike" cap="none">
                <a:solidFill>
                  <a:srgbClr val="7030A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vLightWeighting是一個含有3個元素的向量，用來儲存經過頂點著色器計算過的光照的RGB顏色值</a:t>
            </a:r>
            <a:endParaRPr sz="1800" b="0" i="0" u="none" strike="noStrike" cap="none">
              <a:solidFill>
                <a:srgbClr val="7030A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72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617723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二、基本照明模型實做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326" name="Google Shape;1326;p72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327" name="Google Shape;1327;p72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28" name="Google Shape;1328;p72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29" name="Google Shape;1329;p72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30" name="Google Shape;1330;p72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331" name="Google Shape;1331;p72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332" name="Google Shape;1332;p72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33" name="Google Shape;1333;p72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34" name="Google Shape;1334;p72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335" name="Google Shape;1335;p72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sp>
        <p:nvSpPr>
          <p:cNvPr id="1336" name="Google Shape;1336;p72"/>
          <p:cNvSpPr txBox="1"/>
          <p:nvPr/>
        </p:nvSpPr>
        <p:spPr>
          <a:xfrm>
            <a:off x="976068" y="1050673"/>
            <a:ext cx="2957197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（一）Gouraud Shading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37" name="Google Shape;1337;p72"/>
          <p:cNvSpPr txBox="1"/>
          <p:nvPr/>
        </p:nvSpPr>
        <p:spPr>
          <a:xfrm>
            <a:off x="3933265" y="1050673"/>
            <a:ext cx="13388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頂點著色器</a:t>
            </a:r>
            <a:endParaRPr sz="1800" b="1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8" name="Google Shape;1338;p72"/>
          <p:cNvSpPr txBox="1"/>
          <p:nvPr/>
        </p:nvSpPr>
        <p:spPr>
          <a:xfrm>
            <a:off x="264589" y="1419964"/>
            <a:ext cx="7848601" cy="176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著色器主要輸出的是varying變量vLightWeighting，用於調整圖像顏色。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光源關閉時(Shading without lighting)，意指物體顏色不會有明暗變化。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光源開啟時，計算法向量與光線方向向量的內積，用於表示反射多少光。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最後以平行光的顏色分量乘以反射了多少光的量得出光量程度，加上環境光的顏色，而運算結果正是片段著色器需要的。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339" name="Google Shape;1339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4297" y="2984930"/>
            <a:ext cx="8406375" cy="2158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73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617723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二、基本照明模型實做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345" name="Google Shape;1345;p73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346" name="Google Shape;1346;p73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47" name="Google Shape;1347;p73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48" name="Google Shape;1348;p73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49" name="Google Shape;1349;p73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350" name="Google Shape;1350;p73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351" name="Google Shape;1351;p73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52" name="Google Shape;1352;p73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53" name="Google Shape;1353;p73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354" name="Google Shape;1354;p73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sp>
        <p:nvSpPr>
          <p:cNvPr id="1355" name="Google Shape;1355;p73"/>
          <p:cNvSpPr txBox="1"/>
          <p:nvPr/>
        </p:nvSpPr>
        <p:spPr>
          <a:xfrm>
            <a:off x="976068" y="1050673"/>
            <a:ext cx="2957197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（一）Gouraud Shading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56" name="Google Shape;1356;p73"/>
          <p:cNvSpPr txBox="1"/>
          <p:nvPr/>
        </p:nvSpPr>
        <p:spPr>
          <a:xfrm>
            <a:off x="3933265" y="1050673"/>
            <a:ext cx="13388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片段著色器</a:t>
            </a:r>
            <a:endParaRPr sz="1800" b="1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7" name="Google Shape;1357;p73"/>
          <p:cNvSpPr txBox="1"/>
          <p:nvPr/>
        </p:nvSpPr>
        <p:spPr>
          <a:xfrm>
            <a:off x="791072" y="1511405"/>
            <a:ext cx="7848600" cy="485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最後將光強度與紋理相乘即結果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358" name="Google Shape;1358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5530" y="2168605"/>
            <a:ext cx="6855470" cy="2420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74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617723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二、基本照明模型實做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364" name="Google Shape;1364;p74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365" name="Google Shape;1365;p74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66" name="Google Shape;1366;p74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67" name="Google Shape;1367;p74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68" name="Google Shape;1368;p74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369" name="Google Shape;1369;p74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370" name="Google Shape;1370;p74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71" name="Google Shape;1371;p74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72" name="Google Shape;1372;p74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373" name="Google Shape;1373;p74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sp>
        <p:nvSpPr>
          <p:cNvPr id="1374" name="Google Shape;1374;p74"/>
          <p:cNvSpPr txBox="1"/>
          <p:nvPr/>
        </p:nvSpPr>
        <p:spPr>
          <a:xfrm>
            <a:off x="976068" y="1050673"/>
            <a:ext cx="1975561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（二）其他步驟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75" name="Google Shape;1375;p74"/>
          <p:cNvSpPr txBox="1"/>
          <p:nvPr/>
        </p:nvSpPr>
        <p:spPr>
          <a:xfrm>
            <a:off x="976069" y="1823879"/>
            <a:ext cx="1451126" cy="369291"/>
          </a:xfrm>
          <a:prstGeom prst="rect">
            <a:avLst/>
          </a:prstGeom>
          <a:solidFill>
            <a:srgbClr val="FDE9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initBuffers</a:t>
            </a:r>
            <a:endParaRPr sz="1800" b="1" i="0" u="none" strike="noStrike" cap="non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76" name="Google Shape;1376;p74"/>
          <p:cNvSpPr txBox="1"/>
          <p:nvPr/>
        </p:nvSpPr>
        <p:spPr>
          <a:xfrm>
            <a:off x="976069" y="2771896"/>
            <a:ext cx="1625938" cy="369291"/>
          </a:xfrm>
          <a:prstGeom prst="rect">
            <a:avLst/>
          </a:prstGeom>
          <a:solidFill>
            <a:srgbClr val="FDE9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drawScene()</a:t>
            </a:r>
            <a:endParaRPr sz="1800" b="1" i="0" u="none" strike="noStrike" cap="non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77" name="Google Shape;1377;p74"/>
          <p:cNvSpPr txBox="1"/>
          <p:nvPr/>
        </p:nvSpPr>
        <p:spPr>
          <a:xfrm>
            <a:off x="976069" y="3719914"/>
            <a:ext cx="1370443" cy="369291"/>
          </a:xfrm>
          <a:prstGeom prst="rect">
            <a:avLst/>
          </a:prstGeom>
          <a:solidFill>
            <a:srgbClr val="FDE9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頂點著色器</a:t>
            </a:r>
            <a:endParaRPr sz="1800" b="1" i="0" u="none" strike="noStrike" cap="non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78" name="Google Shape;1378;p74"/>
          <p:cNvSpPr/>
          <p:nvPr/>
        </p:nvSpPr>
        <p:spPr>
          <a:xfrm>
            <a:off x="2427195" y="1814024"/>
            <a:ext cx="31854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為每一個頂點指定一個法向量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79" name="Google Shape;1379;p74"/>
          <p:cNvSpPr/>
          <p:nvPr/>
        </p:nvSpPr>
        <p:spPr>
          <a:xfrm>
            <a:off x="2602007" y="2771896"/>
            <a:ext cx="226215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指定光線的方向向量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80" name="Google Shape;1380;p74"/>
          <p:cNvSpPr/>
          <p:nvPr/>
        </p:nvSpPr>
        <p:spPr>
          <a:xfrm>
            <a:off x="2356288" y="3715167"/>
            <a:ext cx="501575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計算法線向量和光線方向向量的內積，然後計算出相應的顏色值，同時加入環境光頂點著色器的分量。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75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617723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二、基本照明模型實做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386" name="Google Shape;1386;p75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387" name="Google Shape;1387;p75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88" name="Google Shape;1388;p75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89" name="Google Shape;1389;p75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90" name="Google Shape;1390;p75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391" name="Google Shape;1391;p75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392" name="Google Shape;1392;p75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93" name="Google Shape;1393;p75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94" name="Google Shape;1394;p75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395" name="Google Shape;1395;p75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sp>
        <p:nvSpPr>
          <p:cNvPr id="1396" name="Google Shape;1396;p75"/>
          <p:cNvSpPr txBox="1"/>
          <p:nvPr/>
        </p:nvSpPr>
        <p:spPr>
          <a:xfrm>
            <a:off x="976068" y="1050673"/>
            <a:ext cx="1975561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（二）其他步驟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97" name="Google Shape;1397;p75"/>
          <p:cNvSpPr txBox="1"/>
          <p:nvPr/>
        </p:nvSpPr>
        <p:spPr>
          <a:xfrm>
            <a:off x="2951629" y="1050672"/>
            <a:ext cx="1451126" cy="369291"/>
          </a:xfrm>
          <a:prstGeom prst="rect">
            <a:avLst/>
          </a:prstGeom>
          <a:solidFill>
            <a:srgbClr val="FDE9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initBuffers</a:t>
            </a:r>
            <a:endParaRPr sz="1800" b="1" i="0" u="none" strike="noStrike" cap="non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398" name="Google Shape;1398;p75"/>
          <p:cNvPicPr preferRelativeResize="0"/>
          <p:nvPr/>
        </p:nvPicPr>
        <p:blipFill rotWithShape="1">
          <a:blip r:embed="rId3">
            <a:alphaModFix/>
          </a:blip>
          <a:srcRect b="15770"/>
          <a:stretch/>
        </p:blipFill>
        <p:spPr>
          <a:xfrm>
            <a:off x="4471112" y="283678"/>
            <a:ext cx="4672888" cy="4859822"/>
          </a:xfrm>
          <a:prstGeom prst="rect">
            <a:avLst/>
          </a:prstGeom>
          <a:noFill/>
          <a:ln>
            <a:noFill/>
          </a:ln>
        </p:spPr>
      </p:pic>
      <p:sp>
        <p:nvSpPr>
          <p:cNvPr id="1399" name="Google Shape;1399;p75"/>
          <p:cNvSpPr txBox="1"/>
          <p:nvPr/>
        </p:nvSpPr>
        <p:spPr>
          <a:xfrm>
            <a:off x="495104" y="1539148"/>
            <a:ext cx="3633143" cy="2976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建立法向量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x,y,z軸三個一組，一面四個點。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76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617723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二、基本照明模型實做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405" name="Google Shape;1405;p76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406" name="Google Shape;1406;p76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07" name="Google Shape;1407;p76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08" name="Google Shape;1408;p76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09" name="Google Shape;1409;p76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410" name="Google Shape;1410;p76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411" name="Google Shape;1411;p76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12" name="Google Shape;1412;p76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13" name="Google Shape;1413;p76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414" name="Google Shape;1414;p76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sp>
        <p:nvSpPr>
          <p:cNvPr id="1415" name="Google Shape;1415;p76"/>
          <p:cNvSpPr txBox="1"/>
          <p:nvPr/>
        </p:nvSpPr>
        <p:spPr>
          <a:xfrm>
            <a:off x="976068" y="1050673"/>
            <a:ext cx="1975561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（二）其他步驟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16" name="Google Shape;1416;p76"/>
          <p:cNvSpPr txBox="1"/>
          <p:nvPr/>
        </p:nvSpPr>
        <p:spPr>
          <a:xfrm>
            <a:off x="2951629" y="1050672"/>
            <a:ext cx="1451126" cy="369291"/>
          </a:xfrm>
          <a:prstGeom prst="rect">
            <a:avLst/>
          </a:prstGeom>
          <a:solidFill>
            <a:srgbClr val="FDE9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initBuffers</a:t>
            </a:r>
            <a:endParaRPr sz="1800" b="1" i="0" u="none" strike="noStrike" cap="non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17" name="Google Shape;1417;p76"/>
          <p:cNvSpPr txBox="1"/>
          <p:nvPr/>
        </p:nvSpPr>
        <p:spPr>
          <a:xfrm>
            <a:off x="216280" y="1528998"/>
            <a:ext cx="8278331" cy="335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建立法向量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Noto Sans Symbols"/>
              <a:buChar char="✔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 Float32Array 轉換 Javascript 列表跨到 WebGL 填滿此緩衝器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Noto Sans Symbols"/>
              <a:buChar char="✔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最後設定緩衝器物件的屬性：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itemSize (幾維)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numItems(幾個點)</a:t>
            </a: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18" name="Google Shape;1418;p76"/>
          <p:cNvPicPr preferRelativeResize="0"/>
          <p:nvPr/>
        </p:nvPicPr>
        <p:blipFill rotWithShape="1">
          <a:blip r:embed="rId3">
            <a:alphaModFix/>
          </a:blip>
          <a:srcRect t="84440"/>
          <a:stretch/>
        </p:blipFill>
        <p:spPr>
          <a:xfrm>
            <a:off x="395536" y="3529570"/>
            <a:ext cx="7464270" cy="1434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77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617723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二、基本照明模型實做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424" name="Google Shape;1424;p77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425" name="Google Shape;1425;p77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26" name="Google Shape;1426;p77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27" name="Google Shape;1427;p77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28" name="Google Shape;1428;p77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429" name="Google Shape;1429;p77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430" name="Google Shape;1430;p77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31" name="Google Shape;1431;p77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32" name="Google Shape;1432;p77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433" name="Google Shape;1433;p77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sp>
        <p:nvSpPr>
          <p:cNvPr id="1434" name="Google Shape;1434;p77"/>
          <p:cNvSpPr txBox="1"/>
          <p:nvPr/>
        </p:nvSpPr>
        <p:spPr>
          <a:xfrm>
            <a:off x="976068" y="1050673"/>
            <a:ext cx="1975561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（二）其他步驟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35" name="Google Shape;1435;p77"/>
          <p:cNvSpPr txBox="1"/>
          <p:nvPr/>
        </p:nvSpPr>
        <p:spPr>
          <a:xfrm>
            <a:off x="2951629" y="1050672"/>
            <a:ext cx="1451126" cy="369291"/>
          </a:xfrm>
          <a:prstGeom prst="rect">
            <a:avLst/>
          </a:prstGeom>
          <a:solidFill>
            <a:srgbClr val="FDE9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initBuffers</a:t>
            </a:r>
            <a:endParaRPr sz="1800" b="1" i="0" u="none" strike="noStrike" cap="non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36" name="Google Shape;1436;p77"/>
          <p:cNvSpPr txBox="1"/>
          <p:nvPr/>
        </p:nvSpPr>
        <p:spPr>
          <a:xfrm>
            <a:off x="4402754" y="1050672"/>
            <a:ext cx="211818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Matrix Stack</a:t>
            </a:r>
            <a:endParaRPr sz="1800" b="1" i="0" u="none" strike="noStrike" cap="non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37" name="Google Shape;1437;p77"/>
          <p:cNvSpPr txBox="1"/>
          <p:nvPr/>
        </p:nvSpPr>
        <p:spPr>
          <a:xfrm>
            <a:off x="149737" y="1525275"/>
            <a:ext cx="850603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由於法向量矩陣(Normal Matrix)也是變換矩陣之一，但它可以透過Modelview Matrix計算出來，因此這邊對Matrix Stack做了一個改動 : 追加特殊矩陣 (尤其它矩陣推算出來的矩陣)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38" name="Google Shape;1438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595635"/>
            <a:ext cx="8322371" cy="2531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78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617723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二、基本照明模型實做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444" name="Google Shape;1444;p78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445" name="Google Shape;1445;p78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46" name="Google Shape;1446;p78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47" name="Google Shape;1447;p78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48" name="Google Shape;1448;p78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449" name="Google Shape;1449;p78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450" name="Google Shape;1450;p78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51" name="Google Shape;1451;p78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52" name="Google Shape;1452;p78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453" name="Google Shape;1453;p78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sp>
        <p:nvSpPr>
          <p:cNvPr id="1454" name="Google Shape;1454;p78"/>
          <p:cNvSpPr txBox="1"/>
          <p:nvPr/>
        </p:nvSpPr>
        <p:spPr>
          <a:xfrm>
            <a:off x="976068" y="1050673"/>
            <a:ext cx="1975561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（二）其他步驟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55" name="Google Shape;1455;p78"/>
          <p:cNvSpPr txBox="1"/>
          <p:nvPr/>
        </p:nvSpPr>
        <p:spPr>
          <a:xfrm>
            <a:off x="2951629" y="1050672"/>
            <a:ext cx="1451126" cy="369291"/>
          </a:xfrm>
          <a:prstGeom prst="rect">
            <a:avLst/>
          </a:prstGeom>
          <a:solidFill>
            <a:srgbClr val="FDE9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initBuffers</a:t>
            </a:r>
            <a:endParaRPr sz="1800" b="1" i="0" u="none" strike="noStrike" cap="non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56" name="Google Shape;1456;p78"/>
          <p:cNvSpPr txBox="1"/>
          <p:nvPr/>
        </p:nvSpPr>
        <p:spPr>
          <a:xfrm>
            <a:off x="4402754" y="1050672"/>
            <a:ext cx="211818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Matrix Stack</a:t>
            </a:r>
            <a:endParaRPr sz="1800" b="1" i="0" u="none" strike="noStrike" cap="non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57" name="Google Shape;1457;p78"/>
          <p:cNvSpPr txBox="1"/>
          <p:nvPr/>
        </p:nvSpPr>
        <p:spPr>
          <a:xfrm>
            <a:off x="23807" y="1448272"/>
            <a:ext cx="3954057" cy="3114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這邊定義了特殊矩陣的取得方式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Modelview = Model與View的乘積 (後乘法)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Modelviewprojection = Modelview與Projection的乘積 (後乘法)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Normal = (M-1)T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Reference : http://www.lighthouse3d.com/tutorials/glsl-12-tutorial/the-normal-matrix/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58" name="Google Shape;1458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02753" y="61739"/>
            <a:ext cx="4741247" cy="4687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79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617723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二、基本照明模型實做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464" name="Google Shape;1464;p79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465" name="Google Shape;1465;p79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66" name="Google Shape;1466;p79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67" name="Google Shape;1467;p79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68" name="Google Shape;1468;p79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469" name="Google Shape;1469;p79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470" name="Google Shape;1470;p79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71" name="Google Shape;1471;p79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72" name="Google Shape;1472;p79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473" name="Google Shape;1473;p79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  <p:sp>
        <p:nvSpPr>
          <p:cNvPr id="1474" name="Google Shape;1474;p79"/>
          <p:cNvSpPr txBox="1"/>
          <p:nvPr/>
        </p:nvSpPr>
        <p:spPr>
          <a:xfrm>
            <a:off x="976068" y="1050673"/>
            <a:ext cx="1975561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（二）其他步驟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75" name="Google Shape;1475;p79"/>
          <p:cNvSpPr txBox="1"/>
          <p:nvPr/>
        </p:nvSpPr>
        <p:spPr>
          <a:xfrm>
            <a:off x="2951629" y="1050672"/>
            <a:ext cx="1451126" cy="369291"/>
          </a:xfrm>
          <a:prstGeom prst="rect">
            <a:avLst/>
          </a:prstGeom>
          <a:solidFill>
            <a:srgbClr val="FDE9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initBuffers</a:t>
            </a:r>
            <a:endParaRPr sz="1800" b="1" i="0" u="none" strike="noStrike" cap="non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76" name="Google Shape;1476;p79"/>
          <p:cNvSpPr txBox="1"/>
          <p:nvPr/>
        </p:nvSpPr>
        <p:spPr>
          <a:xfrm>
            <a:off x="4402754" y="1050672"/>
            <a:ext cx="211818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Matrix Stack</a:t>
            </a:r>
            <a:endParaRPr sz="1800" b="1" i="0" u="none" strike="noStrike" cap="non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477" name="Google Shape;1477;p79"/>
          <p:cNvGrpSpPr/>
          <p:nvPr/>
        </p:nvGrpSpPr>
        <p:grpSpPr>
          <a:xfrm>
            <a:off x="197768" y="2325840"/>
            <a:ext cx="7017315" cy="2817660"/>
            <a:chOff x="0" y="988840"/>
            <a:chExt cx="9963150" cy="4000500"/>
          </a:xfrm>
        </p:grpSpPr>
        <p:pic>
          <p:nvPicPr>
            <p:cNvPr id="1478" name="Google Shape;1478;p7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988840"/>
              <a:ext cx="9963150" cy="4000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9" name="Google Shape;1479;p79"/>
            <p:cNvSpPr/>
            <p:nvPr/>
          </p:nvSpPr>
          <p:spPr>
            <a:xfrm>
              <a:off x="204421" y="2707735"/>
              <a:ext cx="9012116" cy="479181"/>
            </a:xfrm>
            <a:prstGeom prst="roundRect">
              <a:avLst>
                <a:gd name="adj" fmla="val 16667"/>
              </a:avLst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0" name="Google Shape;1480;p79"/>
          <p:cNvSpPr txBox="1"/>
          <p:nvPr/>
        </p:nvSpPr>
        <p:spPr>
          <a:xfrm>
            <a:off x="692188" y="1458397"/>
            <a:ext cx="7324655" cy="867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如此一來，就可以使程式碼看起來較一致</a:t>
            </a: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呼叫 TopMatrix(“normal”) 獲得法向量矩陣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9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4725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3600" b="1">
                <a:solidFill>
                  <a:srgbClr val="002060"/>
                </a:solidFill>
              </a:rPr>
              <a:t>一、Lighting簡介</a:t>
            </a:r>
            <a:endParaRPr sz="3600" b="1">
              <a:solidFill>
                <a:srgbClr val="002060"/>
              </a:solidFill>
            </a:endParaRPr>
          </a:p>
        </p:txBody>
      </p:sp>
      <p:grpSp>
        <p:nvGrpSpPr>
          <p:cNvPr id="152" name="Google Shape;152;p49"/>
          <p:cNvGrpSpPr/>
          <p:nvPr/>
        </p:nvGrpSpPr>
        <p:grpSpPr>
          <a:xfrm>
            <a:off x="0" y="0"/>
            <a:ext cx="791004" cy="791004"/>
            <a:chOff x="0" y="0"/>
            <a:chExt cx="791004" cy="791004"/>
          </a:xfrm>
        </p:grpSpPr>
        <p:sp>
          <p:nvSpPr>
            <p:cNvPr id="153" name="Google Shape;153;p49"/>
            <p:cNvSpPr/>
            <p:nvPr/>
          </p:nvSpPr>
          <p:spPr>
            <a:xfrm>
              <a:off x="0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4" name="Google Shape;154;p49"/>
            <p:cNvSpPr/>
            <p:nvPr/>
          </p:nvSpPr>
          <p:spPr>
            <a:xfrm>
              <a:off x="395536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5" name="Google Shape;155;p49"/>
            <p:cNvSpPr/>
            <p:nvPr/>
          </p:nvSpPr>
          <p:spPr>
            <a:xfrm>
              <a:off x="0" y="395536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6" name="Google Shape;156;p49"/>
            <p:cNvSpPr/>
            <p:nvPr/>
          </p:nvSpPr>
          <p:spPr>
            <a:xfrm>
              <a:off x="593304" y="593304"/>
              <a:ext cx="197700" cy="19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57" name="Google Shape;157;p49"/>
          <p:cNvGrpSpPr/>
          <p:nvPr/>
        </p:nvGrpSpPr>
        <p:grpSpPr>
          <a:xfrm>
            <a:off x="8460432" y="4299942"/>
            <a:ext cx="500394" cy="640276"/>
            <a:chOff x="8460432" y="4299942"/>
            <a:chExt cx="500394" cy="640276"/>
          </a:xfrm>
        </p:grpSpPr>
        <p:sp>
          <p:nvSpPr>
            <p:cNvPr id="158" name="Google Shape;158;p49"/>
            <p:cNvSpPr/>
            <p:nvPr/>
          </p:nvSpPr>
          <p:spPr>
            <a:xfrm>
              <a:off x="8528790" y="4299942"/>
              <a:ext cx="432000" cy="432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9" name="Google Shape;159;p49"/>
            <p:cNvSpPr/>
            <p:nvPr/>
          </p:nvSpPr>
          <p:spPr>
            <a:xfrm>
              <a:off x="8852826" y="4832218"/>
              <a:ext cx="108000" cy="108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0" name="Google Shape;160;p49"/>
            <p:cNvSpPr/>
            <p:nvPr/>
          </p:nvSpPr>
          <p:spPr>
            <a:xfrm>
              <a:off x="8460432" y="4547836"/>
              <a:ext cx="284400" cy="2844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61" name="Google Shape;161;p49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62" name="Google Shape;162;p49"/>
          <p:cNvSpPr/>
          <p:nvPr/>
        </p:nvSpPr>
        <p:spPr>
          <a:xfrm>
            <a:off x="971600" y="2713432"/>
            <a:ext cx="28383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Specular surface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3" name="Google Shape;163;p49"/>
          <p:cNvSpPr/>
          <p:nvPr/>
        </p:nvSpPr>
        <p:spPr>
          <a:xfrm>
            <a:off x="971600" y="3820232"/>
            <a:ext cx="28383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Diffuse surface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4" name="Google Shape;164;p49"/>
          <p:cNvSpPr/>
          <p:nvPr/>
        </p:nvSpPr>
        <p:spPr>
          <a:xfrm>
            <a:off x="3216728" y="2744790"/>
            <a:ext cx="916360" cy="369300"/>
          </a:xfrm>
          <a:prstGeom prst="rect">
            <a:avLst/>
          </a:prstGeom>
          <a:noFill/>
          <a:ln w="12700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鏡射面</a:t>
            </a: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5" name="Google Shape;165;p49"/>
          <p:cNvSpPr/>
          <p:nvPr/>
        </p:nvSpPr>
        <p:spPr>
          <a:xfrm>
            <a:off x="971600" y="3114090"/>
            <a:ext cx="6130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由於能反射大部分的光線，或是光線反射集中在小角度內</a:t>
            </a: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所以看起來閃亮。例如：粗糙的金屬</a:t>
            </a: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6" name="Google Shape;166;p49"/>
          <p:cNvSpPr/>
          <p:nvPr/>
        </p:nvSpPr>
        <p:spPr>
          <a:xfrm>
            <a:off x="3199420" y="3836152"/>
            <a:ext cx="950976" cy="369300"/>
          </a:xfrm>
          <a:prstGeom prst="rect">
            <a:avLst/>
          </a:prstGeom>
          <a:noFill/>
          <a:ln w="12700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漫射面</a:t>
            </a: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7" name="Google Shape;167;p49"/>
          <p:cNvSpPr/>
          <p:nvPr/>
        </p:nvSpPr>
        <p:spPr>
          <a:xfrm>
            <a:off x="971600" y="4260680"/>
            <a:ext cx="6130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反射後的光線從很多角度發散</a:t>
            </a: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8" name="Google Shape;168;p49"/>
          <p:cNvSpPr/>
          <p:nvPr/>
        </p:nvSpPr>
        <p:spPr>
          <a:xfrm>
            <a:off x="971600" y="2211105"/>
            <a:ext cx="2426976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（三）物體表面材質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9" name="Google Shape;169;p49"/>
          <p:cNvSpPr/>
          <p:nvPr/>
        </p:nvSpPr>
        <p:spPr>
          <a:xfrm>
            <a:off x="971600" y="983910"/>
            <a:ext cx="2362912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（二）影響光的因素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0" name="Google Shape;170;p49"/>
          <p:cNvSpPr/>
          <p:nvPr/>
        </p:nvSpPr>
        <p:spPr>
          <a:xfrm>
            <a:off x="971600" y="1434246"/>
            <a:ext cx="417952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物體的表面材質</a:t>
            </a: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Light source光源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80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617723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二、基本照明模型實做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486" name="Google Shape;1486;p80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487" name="Google Shape;1487;p80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88" name="Google Shape;1488;p80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89" name="Google Shape;1489;p80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90" name="Google Shape;1490;p80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491" name="Google Shape;1491;p80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492" name="Google Shape;1492;p80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93" name="Google Shape;1493;p80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94" name="Google Shape;1494;p80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495" name="Google Shape;1495;p80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sp>
        <p:nvSpPr>
          <p:cNvPr id="1496" name="Google Shape;1496;p80"/>
          <p:cNvSpPr txBox="1"/>
          <p:nvPr/>
        </p:nvSpPr>
        <p:spPr>
          <a:xfrm>
            <a:off x="976068" y="1050673"/>
            <a:ext cx="1975561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（二）其他步驟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97" name="Google Shape;1497;p80"/>
          <p:cNvSpPr txBox="1"/>
          <p:nvPr/>
        </p:nvSpPr>
        <p:spPr>
          <a:xfrm>
            <a:off x="2951628" y="1050672"/>
            <a:ext cx="1680441" cy="369291"/>
          </a:xfrm>
          <a:prstGeom prst="rect">
            <a:avLst/>
          </a:prstGeom>
          <a:solidFill>
            <a:srgbClr val="FDE9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drawScene()</a:t>
            </a:r>
            <a:endParaRPr sz="1800" b="1" i="0" u="none" strike="noStrike" cap="non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498" name="Google Shape;1498;p80"/>
          <p:cNvGrpSpPr/>
          <p:nvPr/>
        </p:nvGrpSpPr>
        <p:grpSpPr>
          <a:xfrm>
            <a:off x="0" y="1536599"/>
            <a:ext cx="5352911" cy="3606901"/>
            <a:chOff x="-6931" y="1237129"/>
            <a:chExt cx="8341791" cy="5620870"/>
          </a:xfrm>
        </p:grpSpPr>
        <p:pic>
          <p:nvPicPr>
            <p:cNvPr id="1499" name="Google Shape;1499;p8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6931" y="1237129"/>
              <a:ext cx="8334859" cy="56208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0" name="Google Shape;1500;p80"/>
            <p:cNvSpPr/>
            <p:nvPr/>
          </p:nvSpPr>
          <p:spPr>
            <a:xfrm>
              <a:off x="1" y="5107124"/>
              <a:ext cx="8334859" cy="421341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80"/>
            <p:cNvSpPr/>
            <p:nvPr/>
          </p:nvSpPr>
          <p:spPr>
            <a:xfrm>
              <a:off x="1" y="6445624"/>
              <a:ext cx="8327928" cy="224117"/>
            </a:xfrm>
            <a:prstGeom prst="rect">
              <a:avLst/>
            </a:prstGeom>
            <a:noFill/>
            <a:ln w="38100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2" name="Google Shape;1502;p80"/>
          <p:cNvSpPr txBox="1"/>
          <p:nvPr/>
        </p:nvSpPr>
        <p:spPr>
          <a:xfrm>
            <a:off x="5286860" y="1536599"/>
            <a:ext cx="3857140" cy="2274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Char char="✔"/>
            </a:pPr>
            <a:r>
              <a:rPr lang="en-US" sz="1800" b="0" i="0" u="none" strike="noStrike" cap="none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將法向量Binding到相應的著色器Attribute變數中。</a:t>
            </a:r>
            <a:endParaRPr sz="1800" b="0" i="0" u="none" strike="noStrike" cap="none">
              <a:solidFill>
                <a:srgbClr val="C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Noto Sans Symbols"/>
              <a:buChar char="✔"/>
            </a:pPr>
            <a:r>
              <a:rPr lang="en-US" sz="1800" b="0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Bind成剛才載入的Texture以便顯示。</a:t>
            </a:r>
            <a:endParaRPr sz="1800" b="0" i="0" u="none" strike="noStrike" cap="non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81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617723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二、基本照明模型實做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508" name="Google Shape;1508;p81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509" name="Google Shape;1509;p81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10" name="Google Shape;1510;p81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11" name="Google Shape;1511;p81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12" name="Google Shape;1512;p81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513" name="Google Shape;1513;p81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514" name="Google Shape;1514;p81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15" name="Google Shape;1515;p81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16" name="Google Shape;1516;p81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517" name="Google Shape;1517;p81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sp>
        <p:nvSpPr>
          <p:cNvPr id="1518" name="Google Shape;1518;p81"/>
          <p:cNvSpPr txBox="1"/>
          <p:nvPr/>
        </p:nvSpPr>
        <p:spPr>
          <a:xfrm>
            <a:off x="976068" y="1050673"/>
            <a:ext cx="1975561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（二）其他步驟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19" name="Google Shape;1519;p81"/>
          <p:cNvSpPr txBox="1"/>
          <p:nvPr/>
        </p:nvSpPr>
        <p:spPr>
          <a:xfrm>
            <a:off x="2951628" y="1050672"/>
            <a:ext cx="1680441" cy="369291"/>
          </a:xfrm>
          <a:prstGeom prst="rect">
            <a:avLst/>
          </a:prstGeom>
          <a:solidFill>
            <a:srgbClr val="FDE9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drawScene()</a:t>
            </a:r>
            <a:endParaRPr sz="1800" b="1" i="0" u="none" strike="noStrike" cap="non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520" name="Google Shape;1520;p81"/>
          <p:cNvGrpSpPr/>
          <p:nvPr/>
        </p:nvGrpSpPr>
        <p:grpSpPr>
          <a:xfrm>
            <a:off x="4218145" y="141832"/>
            <a:ext cx="4952609" cy="5001668"/>
            <a:chOff x="5401267" y="-39756"/>
            <a:chExt cx="6790733" cy="6858000"/>
          </a:xfrm>
        </p:grpSpPr>
        <p:pic>
          <p:nvPicPr>
            <p:cNvPr id="1521" name="Google Shape;1521;p8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401270" y="-39756"/>
              <a:ext cx="6790730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2" name="Google Shape;1522;p81"/>
            <p:cNvSpPr/>
            <p:nvPr/>
          </p:nvSpPr>
          <p:spPr>
            <a:xfrm>
              <a:off x="5401274" y="-17014"/>
              <a:ext cx="6790725" cy="484153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81"/>
            <p:cNvSpPr/>
            <p:nvPr/>
          </p:nvSpPr>
          <p:spPr>
            <a:xfrm>
              <a:off x="5401272" y="4236174"/>
              <a:ext cx="6790725" cy="1379435"/>
            </a:xfrm>
            <a:prstGeom prst="rect">
              <a:avLst/>
            </a:prstGeom>
            <a:noFill/>
            <a:ln w="28575" cap="flat" cmpd="sng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81"/>
            <p:cNvSpPr/>
            <p:nvPr/>
          </p:nvSpPr>
          <p:spPr>
            <a:xfrm>
              <a:off x="5401267" y="705678"/>
              <a:ext cx="6790730" cy="3463027"/>
            </a:xfrm>
            <a:prstGeom prst="rect">
              <a:avLst/>
            </a:prstGeom>
            <a:noFill/>
            <a:ln w="28575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81"/>
            <p:cNvSpPr/>
            <p:nvPr/>
          </p:nvSpPr>
          <p:spPr>
            <a:xfrm>
              <a:off x="5754757" y="5496339"/>
              <a:ext cx="1739347" cy="506896"/>
            </a:xfrm>
            <a:prstGeom prst="ellipse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81"/>
            <p:cNvSpPr txBox="1"/>
            <p:nvPr/>
          </p:nvSpPr>
          <p:spPr>
            <a:xfrm>
              <a:off x="7563679" y="5683078"/>
              <a:ext cx="2156791" cy="369332"/>
            </a:xfrm>
            <a:prstGeom prst="rect">
              <a:avLst/>
            </a:prstGeom>
            <a:solidFill>
              <a:srgbClr val="FFFF00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更新資料到著色器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7" name="Google Shape;1527;p81"/>
          <p:cNvSpPr txBox="1"/>
          <p:nvPr/>
        </p:nvSpPr>
        <p:spPr>
          <a:xfrm>
            <a:off x="1" y="1468524"/>
            <a:ext cx="4099030" cy="504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Char char="✔"/>
            </a:pPr>
            <a:r>
              <a:rPr lang="en-US" sz="1600" b="0" i="0" u="none" strike="noStrike" cap="none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檢查”lighting”複選框是否已選取，並通過設定一個uniform變數來告訴著色器。</a:t>
            </a:r>
            <a:endParaRPr sz="1600" b="0" i="0" u="none" strike="noStrike" cap="none">
              <a:solidFill>
                <a:srgbClr val="C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Noto Sans Symbols"/>
              <a:buChar char="✔"/>
            </a:pPr>
            <a:r>
              <a:rPr lang="en-US" sz="16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把兩種光的相關參數從網頁的輸入框傳給shader，對於光的方向向量，由於要用內積計算與法向量的餘弦，需要normalize為單位向量，另外光是”由外向內射入”，而法向量是“由內向外射出”，要讓內積得正數(算銳角)，就再把光的方向反向(scale裡乘-1)。</a:t>
            </a:r>
            <a:endParaRPr sz="16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92D050"/>
              </a:buClr>
              <a:buSzPts val="1800"/>
              <a:buFont typeface="Noto Sans Symbols"/>
              <a:buChar char="✔"/>
            </a:pPr>
            <a:r>
              <a:rPr lang="en-US" sz="1600" b="0" i="0" u="none" strike="noStrike" cap="none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將平行光的顏色分量傳送到相應的著色器uniform變量中。</a:t>
            </a:r>
            <a:endParaRPr sz="1600" b="0" i="0" u="none" strike="noStrike" cap="none">
              <a:solidFill>
                <a:srgbClr val="00B05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82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617723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二、基本照明模型實做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533" name="Google Shape;1533;p82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534" name="Google Shape;1534;p82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35" name="Google Shape;1535;p82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36" name="Google Shape;1536;p82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37" name="Google Shape;1537;p82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538" name="Google Shape;1538;p82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539" name="Google Shape;1539;p82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40" name="Google Shape;1540;p82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41" name="Google Shape;1541;p82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542" name="Google Shape;1542;p82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sp>
        <p:nvSpPr>
          <p:cNvPr id="1543" name="Google Shape;1543;p82"/>
          <p:cNvSpPr txBox="1"/>
          <p:nvPr/>
        </p:nvSpPr>
        <p:spPr>
          <a:xfrm>
            <a:off x="976069" y="1050673"/>
            <a:ext cx="3395698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（三）Blinn–Phong shading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44" name="Google Shape;1544;p82"/>
          <p:cNvSpPr txBox="1"/>
          <p:nvPr/>
        </p:nvSpPr>
        <p:spPr>
          <a:xfrm>
            <a:off x="536316" y="1419964"/>
            <a:ext cx="7270434" cy="2277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剛才示範的是，Gouraud Shading : 光的角度只在頂點上計算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現在將示範馮氏著色模型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複習: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Flat Shading : 同一個面的法向量都是固定的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Gouraud Shading : 光的角度只在頂點上計算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Phong Shading : 光的角度參與線性內插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Bump Shading : 使用凹凸面Texture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545" name="Google Shape;1545;p82"/>
          <p:cNvGrpSpPr/>
          <p:nvPr/>
        </p:nvGrpSpPr>
        <p:grpSpPr>
          <a:xfrm>
            <a:off x="715006" y="3732920"/>
            <a:ext cx="7529402" cy="1109435"/>
            <a:chOff x="840362" y="4580573"/>
            <a:chExt cx="10513438" cy="1549124"/>
          </a:xfrm>
        </p:grpSpPr>
        <p:grpSp>
          <p:nvGrpSpPr>
            <p:cNvPr id="1546" name="Google Shape;1546;p82"/>
            <p:cNvGrpSpPr/>
            <p:nvPr/>
          </p:nvGrpSpPr>
          <p:grpSpPr>
            <a:xfrm>
              <a:off x="840362" y="4767977"/>
              <a:ext cx="2034610" cy="1331430"/>
              <a:chOff x="1901180" y="2895872"/>
              <a:chExt cx="2034610" cy="1331430"/>
            </a:xfrm>
          </p:grpSpPr>
          <p:sp>
            <p:nvSpPr>
              <p:cNvPr id="1547" name="Google Shape;1547;p82"/>
              <p:cNvSpPr/>
              <p:nvPr/>
            </p:nvSpPr>
            <p:spPr>
              <a:xfrm>
                <a:off x="1987246" y="3755842"/>
                <a:ext cx="103415" cy="103415"/>
              </a:xfrm>
              <a:prstGeom prst="ellipse">
                <a:avLst/>
              </a:prstGeom>
              <a:solidFill>
                <a:schemeClr val="dk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8" name="Google Shape;1548;p82"/>
              <p:cNvSpPr/>
              <p:nvPr/>
            </p:nvSpPr>
            <p:spPr>
              <a:xfrm>
                <a:off x="3832375" y="3755842"/>
                <a:ext cx="103415" cy="103415"/>
              </a:xfrm>
              <a:prstGeom prst="ellipse">
                <a:avLst/>
              </a:prstGeom>
              <a:solidFill>
                <a:schemeClr val="dk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549" name="Google Shape;1549;p82"/>
              <p:cNvCxnSpPr/>
              <p:nvPr/>
            </p:nvCxnSpPr>
            <p:spPr>
              <a:xfrm>
                <a:off x="2038953" y="3815715"/>
                <a:ext cx="184785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50" name="Google Shape;1550;p82"/>
              <p:cNvCxnSpPr/>
              <p:nvPr/>
            </p:nvCxnSpPr>
            <p:spPr>
              <a:xfrm rot="10800000">
                <a:off x="2863545" y="3451043"/>
                <a:ext cx="0" cy="356507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551" name="Google Shape;1551;p82"/>
              <p:cNvCxnSpPr/>
              <p:nvPr/>
            </p:nvCxnSpPr>
            <p:spPr>
              <a:xfrm flipH="1">
                <a:off x="2090661" y="3015616"/>
                <a:ext cx="756558" cy="756558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552" name="Google Shape;1552;p82"/>
              <p:cNvCxnSpPr/>
              <p:nvPr/>
            </p:nvCxnSpPr>
            <p:spPr>
              <a:xfrm>
                <a:off x="2858102" y="3002124"/>
                <a:ext cx="974273" cy="767442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553" name="Google Shape;1553;p82"/>
              <p:cNvSpPr/>
              <p:nvPr/>
            </p:nvSpPr>
            <p:spPr>
              <a:xfrm>
                <a:off x="2771017" y="2895872"/>
                <a:ext cx="185057" cy="185057"/>
              </a:xfrm>
              <a:prstGeom prst="ellipse">
                <a:avLst/>
              </a:prstGeom>
              <a:solidFill>
                <a:srgbClr val="FFFF00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4" name="Google Shape;1554;p82"/>
              <p:cNvSpPr txBox="1"/>
              <p:nvPr/>
            </p:nvSpPr>
            <p:spPr>
              <a:xfrm>
                <a:off x="1901180" y="3857970"/>
                <a:ext cx="200852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Flat Shading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55" name="Google Shape;1555;p82"/>
            <p:cNvGrpSpPr/>
            <p:nvPr/>
          </p:nvGrpSpPr>
          <p:grpSpPr>
            <a:xfrm>
              <a:off x="3654666" y="4742124"/>
              <a:ext cx="2213353" cy="1310509"/>
              <a:chOff x="5949043" y="2509157"/>
              <a:chExt cx="2213353" cy="1310509"/>
            </a:xfrm>
          </p:grpSpPr>
          <p:sp>
            <p:nvSpPr>
              <p:cNvPr id="1556" name="Google Shape;1556;p82"/>
              <p:cNvSpPr/>
              <p:nvPr/>
            </p:nvSpPr>
            <p:spPr>
              <a:xfrm>
                <a:off x="6062283" y="3369127"/>
                <a:ext cx="103415" cy="103415"/>
              </a:xfrm>
              <a:prstGeom prst="ellipse">
                <a:avLst/>
              </a:prstGeom>
              <a:solidFill>
                <a:schemeClr val="dk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7" name="Google Shape;1557;p82"/>
              <p:cNvSpPr/>
              <p:nvPr/>
            </p:nvSpPr>
            <p:spPr>
              <a:xfrm>
                <a:off x="7907412" y="3369127"/>
                <a:ext cx="103415" cy="103415"/>
              </a:xfrm>
              <a:prstGeom prst="ellipse">
                <a:avLst/>
              </a:prstGeom>
              <a:solidFill>
                <a:schemeClr val="dk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558" name="Google Shape;1558;p82"/>
              <p:cNvCxnSpPr/>
              <p:nvPr/>
            </p:nvCxnSpPr>
            <p:spPr>
              <a:xfrm>
                <a:off x="6113990" y="3429000"/>
                <a:ext cx="184785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59" name="Google Shape;1559;p82"/>
              <p:cNvCxnSpPr/>
              <p:nvPr/>
            </p:nvCxnSpPr>
            <p:spPr>
              <a:xfrm rot="10800000">
                <a:off x="5949043" y="2971800"/>
                <a:ext cx="153000" cy="457201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560" name="Google Shape;1560;p82"/>
              <p:cNvCxnSpPr/>
              <p:nvPr/>
            </p:nvCxnSpPr>
            <p:spPr>
              <a:xfrm flipH="1">
                <a:off x="6165698" y="2628901"/>
                <a:ext cx="756558" cy="756558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561" name="Google Shape;1561;p82"/>
              <p:cNvCxnSpPr/>
              <p:nvPr/>
            </p:nvCxnSpPr>
            <p:spPr>
              <a:xfrm>
                <a:off x="6933139" y="2615409"/>
                <a:ext cx="974273" cy="767442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562" name="Google Shape;1562;p82"/>
              <p:cNvSpPr/>
              <p:nvPr/>
            </p:nvSpPr>
            <p:spPr>
              <a:xfrm>
                <a:off x="6846054" y="2509157"/>
                <a:ext cx="185057" cy="185057"/>
              </a:xfrm>
              <a:prstGeom prst="ellipse">
                <a:avLst/>
              </a:prstGeom>
              <a:solidFill>
                <a:srgbClr val="FFFF00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563" name="Google Shape;1563;p82"/>
              <p:cNvCxnSpPr/>
              <p:nvPr/>
            </p:nvCxnSpPr>
            <p:spPr>
              <a:xfrm rot="10800000" flipH="1">
                <a:off x="7959119" y="2971800"/>
                <a:ext cx="203277" cy="462758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564" name="Google Shape;1564;p82"/>
              <p:cNvSpPr txBox="1"/>
              <p:nvPr/>
            </p:nvSpPr>
            <p:spPr>
              <a:xfrm>
                <a:off x="6113989" y="3450334"/>
                <a:ext cx="187136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Gouraud Shading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5" name="Google Shape;1565;p82"/>
            <p:cNvGrpSpPr/>
            <p:nvPr/>
          </p:nvGrpSpPr>
          <p:grpSpPr>
            <a:xfrm>
              <a:off x="6295453" y="4597574"/>
              <a:ext cx="2288718" cy="1502300"/>
              <a:chOff x="3377296" y="4317721"/>
              <a:chExt cx="2288718" cy="1502300"/>
            </a:xfrm>
          </p:grpSpPr>
          <p:cxnSp>
            <p:nvCxnSpPr>
              <p:cNvPr id="1566" name="Google Shape;1566;p82"/>
              <p:cNvCxnSpPr/>
              <p:nvPr/>
            </p:nvCxnSpPr>
            <p:spPr>
              <a:xfrm flipH="1">
                <a:off x="4475767" y="4446757"/>
                <a:ext cx="24815" cy="93351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567" name="Google Shape;1567;p82"/>
              <p:cNvCxnSpPr/>
              <p:nvPr/>
            </p:nvCxnSpPr>
            <p:spPr>
              <a:xfrm rot="10800000">
                <a:off x="3377296" y="4917618"/>
                <a:ext cx="307822" cy="446316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568" name="Google Shape;1568;p82"/>
              <p:cNvSpPr/>
              <p:nvPr/>
            </p:nvSpPr>
            <p:spPr>
              <a:xfrm>
                <a:off x="3607556" y="5312227"/>
                <a:ext cx="103415" cy="103415"/>
              </a:xfrm>
              <a:prstGeom prst="ellipse">
                <a:avLst/>
              </a:prstGeom>
              <a:solidFill>
                <a:schemeClr val="dk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9" name="Google Shape;1569;p82"/>
              <p:cNvSpPr/>
              <p:nvPr/>
            </p:nvSpPr>
            <p:spPr>
              <a:xfrm>
                <a:off x="5452685" y="5312227"/>
                <a:ext cx="103415" cy="103415"/>
              </a:xfrm>
              <a:prstGeom prst="ellipse">
                <a:avLst/>
              </a:prstGeom>
              <a:solidFill>
                <a:schemeClr val="dk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570" name="Google Shape;1570;p82"/>
              <p:cNvCxnSpPr/>
              <p:nvPr/>
            </p:nvCxnSpPr>
            <p:spPr>
              <a:xfrm>
                <a:off x="3659263" y="5372100"/>
                <a:ext cx="184785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71" name="Google Shape;1571;p82"/>
              <p:cNvCxnSpPr/>
              <p:nvPr/>
            </p:nvCxnSpPr>
            <p:spPr>
              <a:xfrm flipH="1">
                <a:off x="3710971" y="4407412"/>
                <a:ext cx="809976" cy="921147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572" name="Google Shape;1572;p82"/>
              <p:cNvCxnSpPr/>
              <p:nvPr/>
            </p:nvCxnSpPr>
            <p:spPr>
              <a:xfrm>
                <a:off x="4500582" y="4407412"/>
                <a:ext cx="952103" cy="918539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573" name="Google Shape;1573;p82"/>
              <p:cNvCxnSpPr/>
              <p:nvPr/>
            </p:nvCxnSpPr>
            <p:spPr>
              <a:xfrm rot="10800000" flipH="1">
                <a:off x="5502730" y="4917618"/>
                <a:ext cx="163284" cy="444957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574" name="Google Shape;1574;p82"/>
              <p:cNvCxnSpPr/>
              <p:nvPr/>
            </p:nvCxnSpPr>
            <p:spPr>
              <a:xfrm rot="10800000">
                <a:off x="3634772" y="4782230"/>
                <a:ext cx="273415" cy="598037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575" name="Google Shape;1575;p82"/>
              <p:cNvCxnSpPr/>
              <p:nvPr/>
            </p:nvCxnSpPr>
            <p:spPr>
              <a:xfrm rot="10800000" flipH="1">
                <a:off x="5282904" y="4782229"/>
                <a:ext cx="95998" cy="58783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576" name="Google Shape;1576;p82"/>
              <p:cNvCxnSpPr/>
              <p:nvPr/>
            </p:nvCxnSpPr>
            <p:spPr>
              <a:xfrm rot="10800000">
                <a:off x="3936073" y="4710792"/>
                <a:ext cx="187330" cy="659267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577" name="Google Shape;1577;p82"/>
              <p:cNvCxnSpPr/>
              <p:nvPr/>
            </p:nvCxnSpPr>
            <p:spPr>
              <a:xfrm rot="10800000" flipH="1">
                <a:off x="4983162" y="4710792"/>
                <a:ext cx="86327" cy="651784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578" name="Google Shape;1578;p82"/>
              <p:cNvCxnSpPr/>
              <p:nvPr/>
            </p:nvCxnSpPr>
            <p:spPr>
              <a:xfrm rot="10800000" flipH="1">
                <a:off x="4701788" y="4615542"/>
                <a:ext cx="98791" cy="747033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579" name="Google Shape;1579;p82"/>
              <p:cNvCxnSpPr/>
              <p:nvPr/>
            </p:nvCxnSpPr>
            <p:spPr>
              <a:xfrm rot="10800000">
                <a:off x="4215473" y="4615542"/>
                <a:ext cx="98953" cy="755538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580" name="Google Shape;1580;p82"/>
              <p:cNvCxnSpPr/>
              <p:nvPr/>
            </p:nvCxnSpPr>
            <p:spPr>
              <a:xfrm rot="10800000" flipH="1">
                <a:off x="4490400" y="4604657"/>
                <a:ext cx="20365" cy="764835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581" name="Google Shape;1581;p82"/>
              <p:cNvCxnSpPr/>
              <p:nvPr/>
            </p:nvCxnSpPr>
            <p:spPr>
              <a:xfrm flipH="1">
                <a:off x="3898533" y="4407412"/>
                <a:ext cx="620672" cy="96208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582" name="Google Shape;1582;p82"/>
              <p:cNvCxnSpPr/>
              <p:nvPr/>
            </p:nvCxnSpPr>
            <p:spPr>
              <a:xfrm flipH="1">
                <a:off x="4133585" y="4407412"/>
                <a:ext cx="377180" cy="96208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583" name="Google Shape;1583;p82"/>
              <p:cNvCxnSpPr/>
              <p:nvPr/>
            </p:nvCxnSpPr>
            <p:spPr>
              <a:xfrm>
                <a:off x="4503943" y="4405824"/>
                <a:ext cx="787401" cy="974443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584" name="Google Shape;1584;p82"/>
              <p:cNvCxnSpPr/>
              <p:nvPr/>
            </p:nvCxnSpPr>
            <p:spPr>
              <a:xfrm>
                <a:off x="4520947" y="4449365"/>
                <a:ext cx="445317" cy="920127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585" name="Google Shape;1585;p82"/>
              <p:cNvCxnSpPr/>
              <p:nvPr/>
            </p:nvCxnSpPr>
            <p:spPr>
              <a:xfrm>
                <a:off x="4500582" y="4403216"/>
                <a:ext cx="194384" cy="97705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586" name="Google Shape;1586;p82"/>
              <p:cNvSpPr/>
              <p:nvPr/>
            </p:nvSpPr>
            <p:spPr>
              <a:xfrm>
                <a:off x="4423328" y="4317721"/>
                <a:ext cx="185057" cy="185057"/>
              </a:xfrm>
              <a:prstGeom prst="ellipse">
                <a:avLst/>
              </a:prstGeom>
              <a:solidFill>
                <a:srgbClr val="FFFF00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7" name="Google Shape;1587;p82"/>
              <p:cNvSpPr txBox="1"/>
              <p:nvPr/>
            </p:nvSpPr>
            <p:spPr>
              <a:xfrm>
                <a:off x="3657601" y="5450689"/>
                <a:ext cx="184512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Phong Shading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8" name="Google Shape;1588;p82"/>
            <p:cNvGrpSpPr/>
            <p:nvPr/>
          </p:nvGrpSpPr>
          <p:grpSpPr>
            <a:xfrm>
              <a:off x="8892706" y="4580573"/>
              <a:ext cx="2461094" cy="1549124"/>
              <a:chOff x="5909967" y="4317721"/>
              <a:chExt cx="2461094" cy="1549124"/>
            </a:xfrm>
          </p:grpSpPr>
          <p:cxnSp>
            <p:nvCxnSpPr>
              <p:cNvPr id="1589" name="Google Shape;1589;p82"/>
              <p:cNvCxnSpPr/>
              <p:nvPr/>
            </p:nvCxnSpPr>
            <p:spPr>
              <a:xfrm flipH="1">
                <a:off x="7008438" y="4446757"/>
                <a:ext cx="24815" cy="93351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590" name="Google Shape;1590;p82"/>
              <p:cNvCxnSpPr/>
              <p:nvPr/>
            </p:nvCxnSpPr>
            <p:spPr>
              <a:xfrm rot="10800000">
                <a:off x="5909967" y="4917618"/>
                <a:ext cx="307822" cy="446316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591" name="Google Shape;1591;p82"/>
              <p:cNvSpPr/>
              <p:nvPr/>
            </p:nvSpPr>
            <p:spPr>
              <a:xfrm>
                <a:off x="6140227" y="5312227"/>
                <a:ext cx="103415" cy="103415"/>
              </a:xfrm>
              <a:prstGeom prst="ellipse">
                <a:avLst/>
              </a:prstGeom>
              <a:solidFill>
                <a:schemeClr val="dk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2" name="Google Shape;1592;p82"/>
              <p:cNvSpPr/>
              <p:nvPr/>
            </p:nvSpPr>
            <p:spPr>
              <a:xfrm>
                <a:off x="7985356" y="5312227"/>
                <a:ext cx="103415" cy="103415"/>
              </a:xfrm>
              <a:prstGeom prst="ellipse">
                <a:avLst/>
              </a:prstGeom>
              <a:solidFill>
                <a:schemeClr val="dk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593" name="Google Shape;1593;p82"/>
              <p:cNvCxnSpPr/>
              <p:nvPr/>
            </p:nvCxnSpPr>
            <p:spPr>
              <a:xfrm>
                <a:off x="6191934" y="5372100"/>
                <a:ext cx="184785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94" name="Google Shape;1594;p82"/>
              <p:cNvCxnSpPr/>
              <p:nvPr/>
            </p:nvCxnSpPr>
            <p:spPr>
              <a:xfrm flipH="1">
                <a:off x="6243642" y="4407412"/>
                <a:ext cx="809976" cy="921147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595" name="Google Shape;1595;p82"/>
              <p:cNvCxnSpPr/>
              <p:nvPr/>
            </p:nvCxnSpPr>
            <p:spPr>
              <a:xfrm>
                <a:off x="7033253" y="4407412"/>
                <a:ext cx="952103" cy="918539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596" name="Google Shape;1596;p82"/>
              <p:cNvCxnSpPr/>
              <p:nvPr/>
            </p:nvCxnSpPr>
            <p:spPr>
              <a:xfrm rot="10800000" flipH="1">
                <a:off x="8035401" y="5076144"/>
                <a:ext cx="335660" cy="286432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597" name="Google Shape;1597;p82"/>
              <p:cNvCxnSpPr/>
              <p:nvPr/>
            </p:nvCxnSpPr>
            <p:spPr>
              <a:xfrm rot="10800000" flipH="1">
                <a:off x="6440859" y="5140096"/>
                <a:ext cx="24524" cy="240172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598" name="Google Shape;1598;p82"/>
              <p:cNvCxnSpPr/>
              <p:nvPr/>
            </p:nvCxnSpPr>
            <p:spPr>
              <a:xfrm rot="10800000">
                <a:off x="7677174" y="5108123"/>
                <a:ext cx="138401" cy="261936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599" name="Google Shape;1599;p82"/>
              <p:cNvCxnSpPr/>
              <p:nvPr/>
            </p:nvCxnSpPr>
            <p:spPr>
              <a:xfrm rot="10800000">
                <a:off x="6440816" y="4987074"/>
                <a:ext cx="215259" cy="382986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600" name="Google Shape;1600;p82"/>
              <p:cNvCxnSpPr/>
              <p:nvPr/>
            </p:nvCxnSpPr>
            <p:spPr>
              <a:xfrm rot="10800000">
                <a:off x="7227637" y="5076144"/>
                <a:ext cx="288196" cy="286432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601" name="Google Shape;1601;p82"/>
              <p:cNvCxnSpPr/>
              <p:nvPr/>
            </p:nvCxnSpPr>
            <p:spPr>
              <a:xfrm rot="10800000" flipH="1">
                <a:off x="7234459" y="5274030"/>
                <a:ext cx="61990" cy="88546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602" name="Google Shape;1602;p82"/>
              <p:cNvCxnSpPr/>
              <p:nvPr/>
            </p:nvCxnSpPr>
            <p:spPr>
              <a:xfrm rot="10800000" flipH="1">
                <a:off x="6847098" y="5076144"/>
                <a:ext cx="29971" cy="294936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603" name="Google Shape;1603;p82"/>
              <p:cNvCxnSpPr/>
              <p:nvPr/>
            </p:nvCxnSpPr>
            <p:spPr>
              <a:xfrm rot="10800000" flipH="1">
                <a:off x="7023071" y="5178567"/>
                <a:ext cx="50047" cy="190926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604" name="Google Shape;1604;p82"/>
              <p:cNvCxnSpPr/>
              <p:nvPr/>
            </p:nvCxnSpPr>
            <p:spPr>
              <a:xfrm flipH="1">
                <a:off x="6431204" y="4407412"/>
                <a:ext cx="620672" cy="96208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605" name="Google Shape;1605;p82"/>
              <p:cNvCxnSpPr/>
              <p:nvPr/>
            </p:nvCxnSpPr>
            <p:spPr>
              <a:xfrm flipH="1">
                <a:off x="6666256" y="4407412"/>
                <a:ext cx="377180" cy="96208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606" name="Google Shape;1606;p82"/>
              <p:cNvCxnSpPr/>
              <p:nvPr/>
            </p:nvCxnSpPr>
            <p:spPr>
              <a:xfrm>
                <a:off x="7036614" y="4405824"/>
                <a:ext cx="787401" cy="974443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607" name="Google Shape;1607;p82"/>
              <p:cNvCxnSpPr/>
              <p:nvPr/>
            </p:nvCxnSpPr>
            <p:spPr>
              <a:xfrm>
                <a:off x="7053618" y="4449365"/>
                <a:ext cx="445317" cy="920127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608" name="Google Shape;1608;p82"/>
              <p:cNvCxnSpPr/>
              <p:nvPr/>
            </p:nvCxnSpPr>
            <p:spPr>
              <a:xfrm>
                <a:off x="7033253" y="4403216"/>
                <a:ext cx="194384" cy="97705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609" name="Google Shape;1609;p82"/>
              <p:cNvSpPr/>
              <p:nvPr/>
            </p:nvSpPr>
            <p:spPr>
              <a:xfrm>
                <a:off x="6955999" y="4317721"/>
                <a:ext cx="185057" cy="185057"/>
              </a:xfrm>
              <a:prstGeom prst="ellipse">
                <a:avLst/>
              </a:prstGeom>
              <a:solidFill>
                <a:srgbClr val="FFFF00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0" name="Google Shape;1610;p82"/>
              <p:cNvSpPr txBox="1"/>
              <p:nvPr/>
            </p:nvSpPr>
            <p:spPr>
              <a:xfrm>
                <a:off x="6217789" y="5497513"/>
                <a:ext cx="181761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Bump Shading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83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617723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二、基本照明模型實做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616" name="Google Shape;1616;p83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617" name="Google Shape;1617;p83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18" name="Google Shape;1618;p83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19" name="Google Shape;1619;p83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20" name="Google Shape;1620;p83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621" name="Google Shape;1621;p83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622" name="Google Shape;1622;p83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23" name="Google Shape;1623;p83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24" name="Google Shape;1624;p83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625" name="Google Shape;1625;p83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  <p:sp>
        <p:nvSpPr>
          <p:cNvPr id="1626" name="Google Shape;1626;p83"/>
          <p:cNvSpPr txBox="1"/>
          <p:nvPr/>
        </p:nvSpPr>
        <p:spPr>
          <a:xfrm>
            <a:off x="976069" y="1050673"/>
            <a:ext cx="3395698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（三）Blinn–Phong shading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27" name="Google Shape;1627;p83"/>
          <p:cNvSpPr txBox="1"/>
          <p:nvPr/>
        </p:nvSpPr>
        <p:spPr>
          <a:xfrm>
            <a:off x="197768" y="1419964"/>
            <a:ext cx="8203670" cy="143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但馮氏著色模型較複雜，這裡引進了一個由吉姆·布林（Jim Blinn）提出的簡化版本:布林–馮氏著色模型 (Blinn–Phong shading 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下圖為馮氏著色模型(左) 與布林–馮氏著色模型(右) 視覺上的差異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628" name="Google Shape;1628;p83"/>
          <p:cNvGrpSpPr/>
          <p:nvPr/>
        </p:nvGrpSpPr>
        <p:grpSpPr>
          <a:xfrm>
            <a:off x="791072" y="2483266"/>
            <a:ext cx="6399092" cy="2557841"/>
            <a:chOff x="1102993" y="2987356"/>
            <a:chExt cx="9403501" cy="3758761"/>
          </a:xfrm>
        </p:grpSpPr>
        <p:pic>
          <p:nvPicPr>
            <p:cNvPr id="1629" name="Google Shape;1629;p83" descr="擷取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2993" y="2987356"/>
              <a:ext cx="4276540" cy="3756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0" name="Google Shape;1630;p83" descr="擷取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226839" y="2987356"/>
              <a:ext cx="4279655" cy="37587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1" name="Google Shape;1631;p83"/>
            <p:cNvSpPr txBox="1"/>
            <p:nvPr/>
          </p:nvSpPr>
          <p:spPr>
            <a:xfrm>
              <a:off x="1230922" y="6275506"/>
              <a:ext cx="116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Phong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83"/>
            <p:cNvSpPr txBox="1"/>
            <p:nvPr/>
          </p:nvSpPr>
          <p:spPr>
            <a:xfrm>
              <a:off x="6275669" y="6275506"/>
              <a:ext cx="2437200" cy="45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Blinn–Phong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3" name="Google Shape;1633;p83"/>
          <p:cNvSpPr txBox="1"/>
          <p:nvPr/>
        </p:nvSpPr>
        <p:spPr>
          <a:xfrm>
            <a:off x="4371767" y="1031514"/>
            <a:ext cx="15696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視覺效果差異</a:t>
            </a:r>
            <a:endParaRPr sz="1800" b="1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84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617723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二、基本照明模型實做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639" name="Google Shape;1639;p84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640" name="Google Shape;1640;p84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41" name="Google Shape;1641;p84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42" name="Google Shape;1642;p84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43" name="Google Shape;1643;p84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644" name="Google Shape;1644;p84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645" name="Google Shape;1645;p84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46" name="Google Shape;1646;p84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47" name="Google Shape;1647;p84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648" name="Google Shape;1648;p84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sp>
        <p:nvSpPr>
          <p:cNvPr id="1649" name="Google Shape;1649;p84"/>
          <p:cNvSpPr txBox="1"/>
          <p:nvPr/>
        </p:nvSpPr>
        <p:spPr>
          <a:xfrm>
            <a:off x="976069" y="1050673"/>
            <a:ext cx="3395698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（三）Blinn–Phong shading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650" name="Google Shape;1650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73286" y="3510677"/>
            <a:ext cx="2394806" cy="1632823"/>
          </a:xfrm>
          <a:prstGeom prst="rect">
            <a:avLst/>
          </a:prstGeom>
          <a:noFill/>
          <a:ln>
            <a:noFill/>
          </a:ln>
        </p:spPr>
      </p:pic>
      <p:sp>
        <p:nvSpPr>
          <p:cNvPr id="1651" name="Google Shape;1651;p84"/>
          <p:cNvSpPr txBox="1"/>
          <p:nvPr/>
        </p:nvSpPr>
        <p:spPr>
          <a:xfrm>
            <a:off x="622671" y="1498835"/>
            <a:ext cx="7780465" cy="280110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2" name="Google Shape;1652;p84"/>
          <p:cNvSpPr txBox="1"/>
          <p:nvPr/>
        </p:nvSpPr>
        <p:spPr>
          <a:xfrm>
            <a:off x="4371767" y="1031514"/>
            <a:ext cx="15696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原理公式簡介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85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617723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二、基本照明模型實做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658" name="Google Shape;1658;p85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659" name="Google Shape;1659;p85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60" name="Google Shape;1660;p85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61" name="Google Shape;1661;p85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62" name="Google Shape;1662;p85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663" name="Google Shape;1663;p85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664" name="Google Shape;1664;p85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65" name="Google Shape;1665;p85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66" name="Google Shape;1666;p85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667" name="Google Shape;1667;p85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  <p:sp>
        <p:nvSpPr>
          <p:cNvPr id="1668" name="Google Shape;1668;p85"/>
          <p:cNvSpPr txBox="1"/>
          <p:nvPr/>
        </p:nvSpPr>
        <p:spPr>
          <a:xfrm>
            <a:off x="976069" y="1050673"/>
            <a:ext cx="3395698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（三）Blinn–Phong shading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69" name="Google Shape;1669;p85"/>
          <p:cNvSpPr txBox="1"/>
          <p:nvPr/>
        </p:nvSpPr>
        <p:spPr>
          <a:xfrm>
            <a:off x="4371767" y="1031514"/>
            <a:ext cx="14029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逐片段光照 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670" name="Google Shape;1670;p85"/>
          <p:cNvGrpSpPr/>
          <p:nvPr/>
        </p:nvGrpSpPr>
        <p:grpSpPr>
          <a:xfrm>
            <a:off x="1103278" y="2576201"/>
            <a:ext cx="6536978" cy="2459828"/>
            <a:chOff x="395536" y="2352478"/>
            <a:chExt cx="7437546" cy="2798707"/>
          </a:xfrm>
        </p:grpSpPr>
        <p:pic>
          <p:nvPicPr>
            <p:cNvPr id="1671" name="Google Shape;1671;p85"/>
            <p:cNvPicPr preferRelativeResize="0"/>
            <p:nvPr/>
          </p:nvPicPr>
          <p:blipFill rotWithShape="1">
            <a:blip r:embed="rId3">
              <a:alphaModFix/>
            </a:blip>
            <a:srcRect l="20107" t="12878" r="16170" b="32575"/>
            <a:stretch/>
          </p:blipFill>
          <p:spPr>
            <a:xfrm>
              <a:off x="4550609" y="2352478"/>
              <a:ext cx="2406882" cy="231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2" name="Google Shape;1672;p85"/>
            <p:cNvPicPr preferRelativeResize="0"/>
            <p:nvPr/>
          </p:nvPicPr>
          <p:blipFill rotWithShape="1">
            <a:blip r:embed="rId4">
              <a:alphaModFix/>
            </a:blip>
            <a:srcRect l="18882" t="14372" r="17576" b="32219"/>
            <a:stretch/>
          </p:blipFill>
          <p:spPr>
            <a:xfrm>
              <a:off x="692188" y="2382233"/>
              <a:ext cx="2405269" cy="22609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3" name="Google Shape;1673;p85"/>
            <p:cNvSpPr txBox="1"/>
            <p:nvPr/>
          </p:nvSpPr>
          <p:spPr>
            <a:xfrm>
              <a:off x="4119305" y="4758435"/>
              <a:ext cx="3713777" cy="392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r>
                <a:rPr lang="en-US" sz="148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逐片段光照(Per-fragment Lighting)</a:t>
              </a:r>
              <a:endParaRPr sz="148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74" name="Google Shape;1674;p85"/>
            <p:cNvSpPr/>
            <p:nvPr/>
          </p:nvSpPr>
          <p:spPr>
            <a:xfrm>
              <a:off x="395536" y="4702553"/>
              <a:ext cx="3185487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逐頂點光照 (Per-vertex Lighting) 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5" name="Google Shape;1675;p85"/>
          <p:cNvSpPr txBox="1"/>
          <p:nvPr/>
        </p:nvSpPr>
        <p:spPr>
          <a:xfrm>
            <a:off x="519617" y="1564065"/>
            <a:ext cx="8122638" cy="1422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將光線與材質之反射值在頂點著色器算完，這稱為逐頂點光照Per-vertex Lighting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而頂點著色器只算出光的位置、角度資訊，內插後傳入片段著色器才計算光反射的顏色與Material、Texel算打光效果的打光方式稱為逐片段光照 (Per-fragment Lighting)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86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617723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二、基本照明模型實做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681" name="Google Shape;1681;p86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682" name="Google Shape;1682;p86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83" name="Google Shape;1683;p86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84" name="Google Shape;1684;p86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85" name="Google Shape;1685;p86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686" name="Google Shape;1686;p86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687" name="Google Shape;1687;p86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88" name="Google Shape;1688;p86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89" name="Google Shape;1689;p86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690" name="Google Shape;1690;p86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  <p:sp>
        <p:nvSpPr>
          <p:cNvPr id="1691" name="Google Shape;1691;p86"/>
          <p:cNvSpPr txBox="1"/>
          <p:nvPr/>
        </p:nvSpPr>
        <p:spPr>
          <a:xfrm>
            <a:off x="976069" y="1050673"/>
            <a:ext cx="3395698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（三）Blinn–Phong shading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92" name="Google Shape;1692;p86"/>
          <p:cNvSpPr txBox="1"/>
          <p:nvPr/>
        </p:nvSpPr>
        <p:spPr>
          <a:xfrm>
            <a:off x="549696" y="1786414"/>
            <a:ext cx="3334994" cy="1238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馮氏著色模型中，頂點與光的關係也要參與線性內插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693" name="Google Shape;1693;p86"/>
          <p:cNvGrpSpPr/>
          <p:nvPr/>
        </p:nvGrpSpPr>
        <p:grpSpPr>
          <a:xfrm>
            <a:off x="4111463" y="1502052"/>
            <a:ext cx="5032537" cy="3616313"/>
            <a:chOff x="3502713" y="1448272"/>
            <a:chExt cx="7127537" cy="5121751"/>
          </a:xfrm>
        </p:grpSpPr>
        <p:pic>
          <p:nvPicPr>
            <p:cNvPr id="1694" name="Google Shape;1694;p8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502713" y="1448272"/>
              <a:ext cx="7127537" cy="51217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5" name="Google Shape;1695;p86"/>
            <p:cNvSpPr txBox="1"/>
            <p:nvPr/>
          </p:nvSpPr>
          <p:spPr>
            <a:xfrm>
              <a:off x="7306229" y="1851011"/>
              <a:ext cx="2295727" cy="369332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頂點著色器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96" name="Google Shape;1696;p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0005" y="3517669"/>
            <a:ext cx="2234376" cy="152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p87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617723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二、基本照明模型實做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702" name="Google Shape;1702;p87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703" name="Google Shape;1703;p87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04" name="Google Shape;1704;p87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05" name="Google Shape;1705;p87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06" name="Google Shape;1706;p87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707" name="Google Shape;1707;p87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708" name="Google Shape;1708;p87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09" name="Google Shape;1709;p87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10" name="Google Shape;1710;p87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711" name="Google Shape;1711;p87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  <p:sp>
        <p:nvSpPr>
          <p:cNvPr id="1712" name="Google Shape;1712;p87"/>
          <p:cNvSpPr txBox="1"/>
          <p:nvPr/>
        </p:nvSpPr>
        <p:spPr>
          <a:xfrm>
            <a:off x="976069" y="1050673"/>
            <a:ext cx="3395698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（三）Blinn–Phong shading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13" name="Google Shape;1713;p87"/>
          <p:cNvSpPr txBox="1"/>
          <p:nvPr/>
        </p:nvSpPr>
        <p:spPr>
          <a:xfrm>
            <a:off x="197768" y="1668834"/>
            <a:ext cx="4060841" cy="1808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我們要把物體的 </a:t>
            </a: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材質 (Material)，即物體對光的反應給加入運算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因此在shader中定義傳遞材質用的資料結構</a:t>
            </a: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714" name="Google Shape;1714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71767" y="1235318"/>
            <a:ext cx="4771726" cy="391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88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617723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二、基本照明模型實做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720" name="Google Shape;1720;p88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721" name="Google Shape;1721;p88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22" name="Google Shape;1722;p88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23" name="Google Shape;1723;p88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24" name="Google Shape;1724;p88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725" name="Google Shape;1725;p88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726" name="Google Shape;1726;p88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27" name="Google Shape;1727;p88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28" name="Google Shape;1728;p88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729" name="Google Shape;1729;p88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  <p:sp>
        <p:nvSpPr>
          <p:cNvPr id="1730" name="Google Shape;1730;p88"/>
          <p:cNvSpPr txBox="1"/>
          <p:nvPr/>
        </p:nvSpPr>
        <p:spPr>
          <a:xfrm>
            <a:off x="976069" y="1050673"/>
            <a:ext cx="3395698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（三）Blinn–Phong shading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31" name="Google Shape;1731;p88"/>
          <p:cNvSpPr txBox="1"/>
          <p:nvPr/>
        </p:nvSpPr>
        <p:spPr>
          <a:xfrm>
            <a:off x="976069" y="1522225"/>
            <a:ext cx="3892688" cy="2850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在Javascript中定義材質data struct的成員清單</a:t>
            </a: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並給予初值</a:t>
            </a: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732" name="Google Shape;1732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02936" y="1522225"/>
            <a:ext cx="2321274" cy="1397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3" name="Google Shape;1733;p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94485" y="3207056"/>
            <a:ext cx="4236949" cy="1896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89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617723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二、基本照明模型實做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739" name="Google Shape;1739;p89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740" name="Google Shape;1740;p89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41" name="Google Shape;1741;p89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42" name="Google Shape;1742;p89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43" name="Google Shape;1743;p89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744" name="Google Shape;1744;p89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745" name="Google Shape;1745;p89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46" name="Google Shape;1746;p89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47" name="Google Shape;1747;p89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748" name="Google Shape;1748;p89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  <p:sp>
        <p:nvSpPr>
          <p:cNvPr id="1749" name="Google Shape;1749;p89"/>
          <p:cNvSpPr txBox="1"/>
          <p:nvPr/>
        </p:nvSpPr>
        <p:spPr>
          <a:xfrm>
            <a:off x="976069" y="1050673"/>
            <a:ext cx="3395698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（三）Blinn–Phong shading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50" name="Google Shape;1750;p89"/>
          <p:cNvSpPr txBox="1"/>
          <p:nvPr/>
        </p:nvSpPr>
        <p:spPr>
          <a:xfrm>
            <a:off x="395536" y="1663931"/>
            <a:ext cx="3625990" cy="3090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然後將結構中每個成員變數從Javascript端Binding到Shader端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751" name="Google Shape;1751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71767" y="1419964"/>
            <a:ext cx="4708650" cy="2117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1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37474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一、Lighting簡介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76" name="Google Shape;176;p51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77" name="Google Shape;177;p51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8" name="Google Shape;178;p51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9" name="Google Shape;179;p51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0" name="Google Shape;180;p51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81" name="Google Shape;181;p51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82" name="Google Shape;182;p51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3" name="Google Shape;183;p51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4" name="Google Shape;184;p51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85" name="Google Shape;185;p51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86" name="Google Shape;186;p51"/>
          <p:cNvSpPr txBox="1"/>
          <p:nvPr/>
        </p:nvSpPr>
        <p:spPr>
          <a:xfrm>
            <a:off x="499479" y="1403681"/>
            <a:ext cx="2862420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環境光 Ambient light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7" name="Google Shape;187;p51"/>
          <p:cNvSpPr txBox="1"/>
          <p:nvPr/>
        </p:nvSpPr>
        <p:spPr>
          <a:xfrm>
            <a:off x="481584" y="2107523"/>
            <a:ext cx="3078207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平行光 Directional light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8" name="Google Shape;188;p51"/>
          <p:cNvSpPr txBox="1"/>
          <p:nvPr/>
        </p:nvSpPr>
        <p:spPr>
          <a:xfrm>
            <a:off x="481584" y="3016298"/>
            <a:ext cx="3078207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 點光源 Point light 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9" name="Google Shape;189;p51"/>
          <p:cNvSpPr txBox="1"/>
          <p:nvPr/>
        </p:nvSpPr>
        <p:spPr>
          <a:xfrm>
            <a:off x="481584" y="3832070"/>
            <a:ext cx="3078207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4. 探照光 Spot light 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0" name="Google Shape;190;p51"/>
          <p:cNvSpPr/>
          <p:nvPr/>
        </p:nvSpPr>
        <p:spPr>
          <a:xfrm>
            <a:off x="3423313" y="1383633"/>
            <a:ext cx="488471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當沒有特定燈光時，環境會有自己的光源。比如白天待在沒有開燈、非太陽直射處還是能看到微弱光。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51"/>
          <p:cNvSpPr/>
          <p:nvPr/>
        </p:nvSpPr>
        <p:spPr>
          <a:xfrm>
            <a:off x="3565504" y="2100459"/>
            <a:ext cx="488471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特定方向射入並照亮面對入射方向的物體，稱之為平行光。若一個光從非常遠處照來時，每個位置照到的強度相等也可視為平行光，例如太陽光。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2" name="Google Shape;192;p51"/>
          <p:cNvSpPr/>
          <p:nvPr/>
        </p:nvSpPr>
        <p:spPr>
          <a:xfrm>
            <a:off x="3565504" y="3019744"/>
            <a:ext cx="488471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當光來自一個光源時，稱為點光，照射的強度會隨著物體與光線的相對位置而改變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3" name="Google Shape;193;p51"/>
          <p:cNvSpPr/>
          <p:nvPr/>
        </p:nvSpPr>
        <p:spPr>
          <a:xfrm>
            <a:off x="3565500" y="3829745"/>
            <a:ext cx="48846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探照光是一種位於環境中某處的光源，它不是向所有方向照射，而是只朝某個方向照射。結果是只有一個探照光照射方向的確定半徑內的物體才會被照亮，其他的都保持黑暗。例如：路燈或手電筒。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4" name="Google Shape;194;p51"/>
          <p:cNvSpPr/>
          <p:nvPr/>
        </p:nvSpPr>
        <p:spPr>
          <a:xfrm>
            <a:off x="889248" y="899880"/>
            <a:ext cx="573100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（四）光源類型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90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617723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二、基本照明模型實做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757" name="Google Shape;1757;p90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758" name="Google Shape;1758;p90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59" name="Google Shape;1759;p90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60" name="Google Shape;1760;p90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61" name="Google Shape;1761;p90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762" name="Google Shape;1762;p90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763" name="Google Shape;1763;p90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64" name="Google Shape;1764;p90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65" name="Google Shape;1765;p90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766" name="Google Shape;1766;p90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  <p:sp>
        <p:nvSpPr>
          <p:cNvPr id="1767" name="Google Shape;1767;p90"/>
          <p:cNvSpPr txBox="1"/>
          <p:nvPr/>
        </p:nvSpPr>
        <p:spPr>
          <a:xfrm>
            <a:off x="976069" y="1050673"/>
            <a:ext cx="3395698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（三）Blinn–Phong shading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68" name="Google Shape;1768;p90"/>
          <p:cNvSpPr txBox="1"/>
          <p:nvPr/>
        </p:nvSpPr>
        <p:spPr>
          <a:xfrm>
            <a:off x="167384" y="1637255"/>
            <a:ext cx="2895766" cy="805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送值到著色器的函數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769" name="Google Shape;1769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31508" y="1646259"/>
            <a:ext cx="5328924" cy="3461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91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617723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二、基本照明模型實做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775" name="Google Shape;1775;p91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776" name="Google Shape;1776;p91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77" name="Google Shape;1777;p91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78" name="Google Shape;1778;p91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79" name="Google Shape;1779;p91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780" name="Google Shape;1780;p91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781" name="Google Shape;1781;p91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82" name="Google Shape;1782;p91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83" name="Google Shape;1783;p91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784" name="Google Shape;1784;p91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  <p:sp>
        <p:nvSpPr>
          <p:cNvPr id="1785" name="Google Shape;1785;p91"/>
          <p:cNvSpPr txBox="1"/>
          <p:nvPr/>
        </p:nvSpPr>
        <p:spPr>
          <a:xfrm>
            <a:off x="976069" y="1050673"/>
            <a:ext cx="3395698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（三）Blinn–Phong shading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86" name="Google Shape;1786;p91"/>
          <p:cNvSpPr txBox="1"/>
          <p:nvPr/>
        </p:nvSpPr>
        <p:spPr>
          <a:xfrm>
            <a:off x="5239445" y="1385722"/>
            <a:ext cx="3853070" cy="3500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接下來是重頭戲: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頂點著色器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將下列三種東西準備好線性內插: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法向量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點到光的向量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眼睛位置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eyePosition是指點在眼睛坐標系的位置。</a:t>
            </a: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787" name="Google Shape;1787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152" y="1439280"/>
            <a:ext cx="5220293" cy="3704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92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617723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二、基本照明模型實做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793" name="Google Shape;1793;p92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794" name="Google Shape;1794;p92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95" name="Google Shape;1795;p92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96" name="Google Shape;1796;p92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97" name="Google Shape;1797;p92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798" name="Google Shape;1798;p92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799" name="Google Shape;1799;p92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00" name="Google Shape;1800;p92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01" name="Google Shape;1801;p92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802" name="Google Shape;1802;p92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  <p:sp>
        <p:nvSpPr>
          <p:cNvPr id="1803" name="Google Shape;1803;p92"/>
          <p:cNvSpPr txBox="1"/>
          <p:nvPr/>
        </p:nvSpPr>
        <p:spPr>
          <a:xfrm>
            <a:off x="976069" y="1050673"/>
            <a:ext cx="3395698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（三）Blinn–Phong shading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04" name="Google Shape;1804;p92"/>
          <p:cNvSpPr txBox="1"/>
          <p:nvPr/>
        </p:nvSpPr>
        <p:spPr>
          <a:xfrm>
            <a:off x="5055358" y="1419964"/>
            <a:ext cx="3861336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5" name="Google Shape;1805;p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1448273"/>
            <a:ext cx="5037237" cy="3695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93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617723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二、基本照明模型實做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811" name="Google Shape;1811;p93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812" name="Google Shape;1812;p93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13" name="Google Shape;1813;p93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14" name="Google Shape;1814;p93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15" name="Google Shape;1815;p93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816" name="Google Shape;1816;p93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817" name="Google Shape;1817;p93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18" name="Google Shape;1818;p93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19" name="Google Shape;1819;p93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820" name="Google Shape;1820;p93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  <p:sp>
        <p:nvSpPr>
          <p:cNvPr id="1821" name="Google Shape;1821;p93"/>
          <p:cNvSpPr txBox="1"/>
          <p:nvPr/>
        </p:nvSpPr>
        <p:spPr>
          <a:xfrm>
            <a:off x="976069" y="1050673"/>
            <a:ext cx="3395698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（三）Blinn–Phong shading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822" name="Google Shape;1822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0172" y="1966386"/>
            <a:ext cx="4286250" cy="2414588"/>
          </a:xfrm>
          <a:prstGeom prst="rect">
            <a:avLst/>
          </a:prstGeom>
          <a:noFill/>
          <a:ln>
            <a:noFill/>
          </a:ln>
        </p:spPr>
      </p:pic>
      <p:sp>
        <p:nvSpPr>
          <p:cNvPr id="1823" name="Google Shape;1823;p93"/>
          <p:cNvSpPr txBox="1"/>
          <p:nvPr/>
        </p:nvSpPr>
        <p:spPr>
          <a:xfrm>
            <a:off x="4371767" y="1031514"/>
            <a:ext cx="8258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endParaRPr sz="1800" b="1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8" name="Google Shape;1828;p35" descr="D:\Downloads\WEBGL封面jpg_工作區域 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4" y="6363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1829" name="Google Shape;1829;p3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Microsoft JhengHei"/>
              <a:buNone/>
            </a:pPr>
            <a:r>
              <a:rPr lang="en-US">
                <a:solidFill>
                  <a:srgbClr val="002060"/>
                </a:solidFill>
              </a:rPr>
              <a:t>Lesson 8結束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1830" name="Google Shape;1830;p35"/>
          <p:cNvSpPr/>
          <p:nvPr/>
        </p:nvSpPr>
        <p:spPr>
          <a:xfrm>
            <a:off x="3613709" y="4587974"/>
            <a:ext cx="28122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下次課堂見囉</a:t>
            </a:r>
            <a:r>
              <a:rPr lang="en-US" sz="1800" b="0" i="0" u="none" strike="noStrike" cap="none" dirty="0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！</a:t>
            </a:r>
            <a:endParaRPr sz="1800" b="0" i="0" u="none" strike="noStrike" cap="none" dirty="0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31" name="Google Shape;1831;p35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  <p:sp>
        <p:nvSpPr>
          <p:cNvPr id="1832" name="Google Shape;1832;p35"/>
          <p:cNvSpPr txBox="1"/>
          <p:nvPr/>
        </p:nvSpPr>
        <p:spPr>
          <a:xfrm>
            <a:off x="1949774" y="1437919"/>
            <a:ext cx="5257800" cy="2044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附加完整程式碼於同資料夾裡</a:t>
            </a:r>
            <a:endParaRPr sz="18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Char char="•"/>
            </a:pPr>
            <a:r>
              <a:rPr lang="en-US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作業8使用phong </a:t>
            </a:r>
            <a:r>
              <a:rPr lang="en-US" sz="18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shading打光</a:t>
            </a:r>
            <a:endParaRPr sz="18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AutoNum type="arabicPeriod"/>
            </a:pPr>
            <a:r>
              <a:rPr lang="en-US" sz="18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太陽作為點光源，且本身要自發光</a:t>
            </a:r>
            <a:endParaRPr sz="18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AutoNum type="arabicPeriod"/>
            </a:pPr>
            <a:r>
              <a:rPr lang="en-US" sz="18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光照在地球與月亮上</a:t>
            </a:r>
            <a:endParaRPr sz="18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37474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一、Lighting簡介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200" name="Google Shape;200;p5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201" name="Google Shape;201;p5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205" name="Google Shape;205;p5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206" name="Google Shape;206;p5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209" name="Google Shape;209;p5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10" name="Google Shape;210;p5"/>
          <p:cNvSpPr txBox="1"/>
          <p:nvPr/>
        </p:nvSpPr>
        <p:spPr>
          <a:xfrm>
            <a:off x="499479" y="1403681"/>
            <a:ext cx="2862420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環境光 Ambient light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1" name="Google Shape;211;p5"/>
          <p:cNvSpPr/>
          <p:nvPr/>
        </p:nvSpPr>
        <p:spPr>
          <a:xfrm>
            <a:off x="889248" y="899880"/>
            <a:ext cx="573100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（四）光源類型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2" name="Google Shape;212;p5"/>
          <p:cNvSpPr txBox="1"/>
          <p:nvPr/>
        </p:nvSpPr>
        <p:spPr>
          <a:xfrm>
            <a:off x="499479" y="1890124"/>
            <a:ext cx="766646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範例：晚上燈全關了並不會完全無光，只是光極微弱，有些人夜適應仍能稍微看到物體。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環境光性質 : 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沒有位置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沒有方向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所有物體無論位置與角度被環境光照到的強度、顏色皆相等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213" name="Google Shape;213;p5"/>
          <p:cNvGrpSpPr/>
          <p:nvPr/>
        </p:nvGrpSpPr>
        <p:grpSpPr>
          <a:xfrm>
            <a:off x="6941845" y="3822523"/>
            <a:ext cx="1216597" cy="1152897"/>
            <a:chOff x="9135984" y="4525111"/>
            <a:chExt cx="1707082" cy="1617700"/>
          </a:xfrm>
        </p:grpSpPr>
        <p:sp>
          <p:nvSpPr>
            <p:cNvPr id="214" name="Google Shape;214;p5"/>
            <p:cNvSpPr/>
            <p:nvPr/>
          </p:nvSpPr>
          <p:spPr>
            <a:xfrm>
              <a:off x="9398977" y="4774223"/>
              <a:ext cx="1186962" cy="1107831"/>
            </a:xfrm>
            <a:prstGeom prst="rect">
              <a:avLst/>
            </a:prstGeom>
            <a:solidFill>
              <a:srgbClr val="FFFF00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15" name="Google Shape;215;p5"/>
            <p:cNvSpPr txBox="1"/>
            <p:nvPr/>
          </p:nvSpPr>
          <p:spPr>
            <a:xfrm>
              <a:off x="10142133" y="4774141"/>
              <a:ext cx="290146" cy="4750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A</a:t>
              </a:r>
              <a:endParaRPr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16" name="Google Shape;216;p5"/>
            <p:cNvSpPr txBox="1"/>
            <p:nvPr/>
          </p:nvSpPr>
          <p:spPr>
            <a:xfrm>
              <a:off x="10142133" y="5512722"/>
              <a:ext cx="272563" cy="4750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B</a:t>
              </a:r>
              <a:endParaRPr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217" name="Google Shape;217;p5"/>
            <p:cNvCxnSpPr/>
            <p:nvPr/>
          </p:nvCxnSpPr>
          <p:spPr>
            <a:xfrm>
              <a:off x="9196754" y="4598377"/>
              <a:ext cx="202223" cy="17576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18" name="Google Shape;218;p5"/>
            <p:cNvCxnSpPr/>
            <p:nvPr/>
          </p:nvCxnSpPr>
          <p:spPr>
            <a:xfrm flipH="1">
              <a:off x="10577146" y="4608025"/>
              <a:ext cx="202223" cy="17576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19" name="Google Shape;219;p5"/>
            <p:cNvCxnSpPr/>
            <p:nvPr/>
          </p:nvCxnSpPr>
          <p:spPr>
            <a:xfrm rot="10800000" flipH="1">
              <a:off x="9196754" y="5872406"/>
              <a:ext cx="202223" cy="17576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20" name="Google Shape;220;p5"/>
            <p:cNvCxnSpPr/>
            <p:nvPr/>
          </p:nvCxnSpPr>
          <p:spPr>
            <a:xfrm rot="10800000">
              <a:off x="10577146" y="5882054"/>
              <a:ext cx="202223" cy="17576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21" name="Google Shape;221;p5"/>
            <p:cNvCxnSpPr/>
            <p:nvPr/>
          </p:nvCxnSpPr>
          <p:spPr>
            <a:xfrm>
              <a:off x="10476033" y="4528038"/>
              <a:ext cx="0" cy="24610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22" name="Google Shape;222;p5"/>
            <p:cNvCxnSpPr/>
            <p:nvPr/>
          </p:nvCxnSpPr>
          <p:spPr>
            <a:xfrm>
              <a:off x="10311907" y="4530970"/>
              <a:ext cx="0" cy="24610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23" name="Google Shape;223;p5"/>
            <p:cNvCxnSpPr/>
            <p:nvPr/>
          </p:nvCxnSpPr>
          <p:spPr>
            <a:xfrm>
              <a:off x="10147782" y="4525111"/>
              <a:ext cx="0" cy="24610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24" name="Google Shape;224;p5"/>
            <p:cNvCxnSpPr/>
            <p:nvPr/>
          </p:nvCxnSpPr>
          <p:spPr>
            <a:xfrm>
              <a:off x="9980728" y="4533899"/>
              <a:ext cx="0" cy="24610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25" name="Google Shape;225;p5"/>
            <p:cNvCxnSpPr/>
            <p:nvPr/>
          </p:nvCxnSpPr>
          <p:spPr>
            <a:xfrm>
              <a:off x="9816603" y="4536832"/>
              <a:ext cx="0" cy="24610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26" name="Google Shape;226;p5"/>
            <p:cNvCxnSpPr/>
            <p:nvPr/>
          </p:nvCxnSpPr>
          <p:spPr>
            <a:xfrm>
              <a:off x="9658345" y="4536832"/>
              <a:ext cx="0" cy="24610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27" name="Google Shape;227;p5"/>
            <p:cNvCxnSpPr/>
            <p:nvPr/>
          </p:nvCxnSpPr>
          <p:spPr>
            <a:xfrm>
              <a:off x="9503012" y="4539765"/>
              <a:ext cx="0" cy="24610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grpSp>
          <p:nvGrpSpPr>
            <p:cNvPr id="228" name="Google Shape;228;p5"/>
            <p:cNvGrpSpPr/>
            <p:nvPr/>
          </p:nvGrpSpPr>
          <p:grpSpPr>
            <a:xfrm rot="5400000">
              <a:off x="10226177" y="5222591"/>
              <a:ext cx="973021" cy="260757"/>
              <a:chOff x="9655412" y="4677511"/>
              <a:chExt cx="973021" cy="260757"/>
            </a:xfrm>
          </p:grpSpPr>
          <p:cxnSp>
            <p:nvCxnSpPr>
              <p:cNvPr id="229" name="Google Shape;229;p5"/>
              <p:cNvCxnSpPr/>
              <p:nvPr/>
            </p:nvCxnSpPr>
            <p:spPr>
              <a:xfrm>
                <a:off x="10628433" y="4680438"/>
                <a:ext cx="0" cy="24610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30" name="Google Shape;230;p5"/>
              <p:cNvCxnSpPr/>
              <p:nvPr/>
            </p:nvCxnSpPr>
            <p:spPr>
              <a:xfrm>
                <a:off x="10464307" y="4683370"/>
                <a:ext cx="0" cy="24610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31" name="Google Shape;231;p5"/>
              <p:cNvCxnSpPr/>
              <p:nvPr/>
            </p:nvCxnSpPr>
            <p:spPr>
              <a:xfrm>
                <a:off x="10300182" y="4677511"/>
                <a:ext cx="0" cy="24610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32" name="Google Shape;232;p5"/>
              <p:cNvCxnSpPr/>
              <p:nvPr/>
            </p:nvCxnSpPr>
            <p:spPr>
              <a:xfrm>
                <a:off x="10133128" y="4686299"/>
                <a:ext cx="0" cy="24610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33" name="Google Shape;233;p5"/>
              <p:cNvCxnSpPr/>
              <p:nvPr/>
            </p:nvCxnSpPr>
            <p:spPr>
              <a:xfrm>
                <a:off x="9969003" y="4689232"/>
                <a:ext cx="0" cy="24610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34" name="Google Shape;234;p5"/>
              <p:cNvCxnSpPr/>
              <p:nvPr/>
            </p:nvCxnSpPr>
            <p:spPr>
              <a:xfrm>
                <a:off x="9810745" y="4689232"/>
                <a:ext cx="0" cy="24610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35" name="Google Shape;235;p5"/>
              <p:cNvCxnSpPr/>
              <p:nvPr/>
            </p:nvCxnSpPr>
            <p:spPr>
              <a:xfrm>
                <a:off x="9655412" y="4692165"/>
                <a:ext cx="0" cy="24610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grpSp>
          <p:nvGrpSpPr>
            <p:cNvPr id="236" name="Google Shape;236;p5"/>
            <p:cNvGrpSpPr/>
            <p:nvPr/>
          </p:nvGrpSpPr>
          <p:grpSpPr>
            <a:xfrm rot="-5400000" flipH="1">
              <a:off x="8779852" y="5190712"/>
              <a:ext cx="973021" cy="260757"/>
              <a:chOff x="9655412" y="4677511"/>
              <a:chExt cx="973021" cy="260757"/>
            </a:xfrm>
          </p:grpSpPr>
          <p:cxnSp>
            <p:nvCxnSpPr>
              <p:cNvPr id="237" name="Google Shape;237;p5"/>
              <p:cNvCxnSpPr/>
              <p:nvPr/>
            </p:nvCxnSpPr>
            <p:spPr>
              <a:xfrm>
                <a:off x="10628433" y="4680438"/>
                <a:ext cx="0" cy="24610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38" name="Google Shape;238;p5"/>
              <p:cNvCxnSpPr/>
              <p:nvPr/>
            </p:nvCxnSpPr>
            <p:spPr>
              <a:xfrm>
                <a:off x="10464307" y="4683370"/>
                <a:ext cx="0" cy="24610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39" name="Google Shape;239;p5"/>
              <p:cNvCxnSpPr/>
              <p:nvPr/>
            </p:nvCxnSpPr>
            <p:spPr>
              <a:xfrm>
                <a:off x="10300182" y="4677511"/>
                <a:ext cx="0" cy="24610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40" name="Google Shape;240;p5"/>
              <p:cNvCxnSpPr/>
              <p:nvPr/>
            </p:nvCxnSpPr>
            <p:spPr>
              <a:xfrm>
                <a:off x="10133128" y="4686299"/>
                <a:ext cx="0" cy="24610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41" name="Google Shape;241;p5"/>
              <p:cNvCxnSpPr/>
              <p:nvPr/>
            </p:nvCxnSpPr>
            <p:spPr>
              <a:xfrm>
                <a:off x="9969003" y="4689232"/>
                <a:ext cx="0" cy="24610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42" name="Google Shape;242;p5"/>
              <p:cNvCxnSpPr/>
              <p:nvPr/>
            </p:nvCxnSpPr>
            <p:spPr>
              <a:xfrm>
                <a:off x="9810745" y="4689232"/>
                <a:ext cx="0" cy="24610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43" name="Google Shape;243;p5"/>
              <p:cNvCxnSpPr/>
              <p:nvPr/>
            </p:nvCxnSpPr>
            <p:spPr>
              <a:xfrm>
                <a:off x="9655412" y="4692165"/>
                <a:ext cx="0" cy="24610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grpSp>
          <p:nvGrpSpPr>
            <p:cNvPr id="244" name="Google Shape;244;p5"/>
            <p:cNvGrpSpPr/>
            <p:nvPr/>
          </p:nvGrpSpPr>
          <p:grpSpPr>
            <a:xfrm rot="10800000" flipH="1">
              <a:off x="9503013" y="5882054"/>
              <a:ext cx="973021" cy="260757"/>
              <a:chOff x="9655412" y="4677511"/>
              <a:chExt cx="973021" cy="260757"/>
            </a:xfrm>
          </p:grpSpPr>
          <p:cxnSp>
            <p:nvCxnSpPr>
              <p:cNvPr id="245" name="Google Shape;245;p5"/>
              <p:cNvCxnSpPr/>
              <p:nvPr/>
            </p:nvCxnSpPr>
            <p:spPr>
              <a:xfrm>
                <a:off x="10628433" y="4680438"/>
                <a:ext cx="0" cy="24610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46" name="Google Shape;246;p5"/>
              <p:cNvCxnSpPr/>
              <p:nvPr/>
            </p:nvCxnSpPr>
            <p:spPr>
              <a:xfrm>
                <a:off x="10464307" y="4683370"/>
                <a:ext cx="0" cy="24610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47" name="Google Shape;247;p5"/>
              <p:cNvCxnSpPr/>
              <p:nvPr/>
            </p:nvCxnSpPr>
            <p:spPr>
              <a:xfrm>
                <a:off x="10300182" y="4677511"/>
                <a:ext cx="0" cy="24610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48" name="Google Shape;248;p5"/>
              <p:cNvCxnSpPr/>
              <p:nvPr/>
            </p:nvCxnSpPr>
            <p:spPr>
              <a:xfrm>
                <a:off x="10133128" y="4686299"/>
                <a:ext cx="0" cy="24610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49" name="Google Shape;249;p5"/>
              <p:cNvCxnSpPr/>
              <p:nvPr/>
            </p:nvCxnSpPr>
            <p:spPr>
              <a:xfrm>
                <a:off x="9969003" y="4689232"/>
                <a:ext cx="0" cy="24610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50" name="Google Shape;250;p5"/>
              <p:cNvCxnSpPr/>
              <p:nvPr/>
            </p:nvCxnSpPr>
            <p:spPr>
              <a:xfrm>
                <a:off x="9810745" y="4689232"/>
                <a:ext cx="0" cy="24610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51" name="Google Shape;251;p5"/>
              <p:cNvCxnSpPr/>
              <p:nvPr/>
            </p:nvCxnSpPr>
            <p:spPr>
              <a:xfrm>
                <a:off x="9655412" y="4692165"/>
                <a:ext cx="0" cy="24610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8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37474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一、Lighting簡介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257" name="Google Shape;257;p8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258" name="Google Shape;258;p8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262" name="Google Shape;262;p8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263" name="Google Shape;263;p8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266" name="Google Shape;266;p8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67" name="Google Shape;267;p8"/>
          <p:cNvSpPr txBox="1"/>
          <p:nvPr/>
        </p:nvSpPr>
        <p:spPr>
          <a:xfrm>
            <a:off x="481584" y="1369907"/>
            <a:ext cx="3078207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平行光 Directional light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68" name="Google Shape;268;p8"/>
          <p:cNvSpPr/>
          <p:nvPr/>
        </p:nvSpPr>
        <p:spPr>
          <a:xfrm>
            <a:off x="889248" y="899880"/>
            <a:ext cx="573100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（四）光源類型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69" name="Google Shape;26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2784" y="2867140"/>
            <a:ext cx="2384352" cy="2140146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8"/>
          <p:cNvSpPr txBox="1"/>
          <p:nvPr/>
        </p:nvSpPr>
        <p:spPr>
          <a:xfrm>
            <a:off x="593304" y="1825625"/>
            <a:ext cx="8122638" cy="3114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最簡單的例子就是太陽光。同一時間太陽光的入射角幾乎可以視為不變。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平行光性質 : 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858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具有方向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但不具有位置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各個地點被平行光照到的強度皆相等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但若角度不同強弱會有變化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與平行光垂直的面，照到的光最強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與平行光平行的面，照到的光最弱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marR="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9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37474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一、Lighting簡介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276" name="Google Shape;276;p9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277" name="Google Shape;277;p9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78" name="Google Shape;278;p9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79" name="Google Shape;279;p9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80" name="Google Shape;280;p9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281" name="Google Shape;281;p9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282" name="Google Shape;282;p9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83" name="Google Shape;283;p9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84" name="Google Shape;284;p9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285" name="Google Shape;285;p9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86" name="Google Shape;286;p9"/>
          <p:cNvSpPr txBox="1"/>
          <p:nvPr/>
        </p:nvSpPr>
        <p:spPr>
          <a:xfrm>
            <a:off x="481584" y="1369907"/>
            <a:ext cx="3078207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 點光源 Point light 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87" name="Google Shape;287;p9"/>
          <p:cNvSpPr/>
          <p:nvPr/>
        </p:nvSpPr>
        <p:spPr>
          <a:xfrm>
            <a:off x="889248" y="899880"/>
            <a:ext cx="573100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（四）光源類型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88" name="Google Shape;28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3313" y="791072"/>
            <a:ext cx="2821501" cy="2195117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9"/>
          <p:cNvSpPr txBox="1"/>
          <p:nvPr/>
        </p:nvSpPr>
        <p:spPr>
          <a:xfrm>
            <a:off x="481584" y="1825625"/>
            <a:ext cx="8263128" cy="3114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點光源的例子比如蠟燭，會向四面八方發光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點光源性質 : 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具有位置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但不具有方向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被光照到的強度會隨著與光的相對位置發生變化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離光源越近，照到的光最強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離光源越遠，照到的光最弱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143000" marR="0" lvl="2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85800" marR="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85800" marR="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8564</TotalTime>
  <Words>1881</Words>
  <Application>Microsoft Macintosh PowerPoint</Application>
  <PresentationFormat>如螢幕大小 (16:9)</PresentationFormat>
  <Paragraphs>588</Paragraphs>
  <Slides>64</Slides>
  <Notes>64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64</vt:i4>
      </vt:variant>
    </vt:vector>
  </HeadingPairs>
  <TitlesOfParts>
    <vt:vector size="71" baseType="lpstr">
      <vt:lpstr>微軟正黑體</vt:lpstr>
      <vt:lpstr>微軟正黑體</vt:lpstr>
      <vt:lpstr>Noto Sans Symbols</vt:lpstr>
      <vt:lpstr>Arial</vt:lpstr>
      <vt:lpstr>Calibri</vt:lpstr>
      <vt:lpstr>Cambria Math</vt:lpstr>
      <vt:lpstr>Office 佈景主題</vt:lpstr>
      <vt:lpstr>WebGL  Lesson 8</vt:lpstr>
      <vt:lpstr>Outline</vt:lpstr>
      <vt:lpstr>壹、Lighting</vt:lpstr>
      <vt:lpstr>一、Lighting簡介</vt:lpstr>
      <vt:lpstr>一、Lighting簡介</vt:lpstr>
      <vt:lpstr>一、Lighting簡介</vt:lpstr>
      <vt:lpstr>一、Lighting簡介</vt:lpstr>
      <vt:lpstr>一、Lighting簡介</vt:lpstr>
      <vt:lpstr>一、Lighting簡介</vt:lpstr>
      <vt:lpstr>一、Lighting簡介</vt:lpstr>
      <vt:lpstr>一、Lighting簡介</vt:lpstr>
      <vt:lpstr>一、Lighting簡介</vt:lpstr>
      <vt:lpstr>一、Lighting簡介</vt:lpstr>
      <vt:lpstr>一、Lighting簡介</vt:lpstr>
      <vt:lpstr>一、Lighting簡介</vt:lpstr>
      <vt:lpstr>一、Lighting簡介</vt:lpstr>
      <vt:lpstr>二、照明模型</vt:lpstr>
      <vt:lpstr>二、照明模型</vt:lpstr>
      <vt:lpstr>二、照明模型</vt:lpstr>
      <vt:lpstr>二、照明模型</vt:lpstr>
      <vt:lpstr>二、照明模型</vt:lpstr>
      <vt:lpstr>二、照明模型</vt:lpstr>
      <vt:lpstr>二、照明模型</vt:lpstr>
      <vt:lpstr>二、照明模型</vt:lpstr>
      <vt:lpstr>二、照明模型</vt:lpstr>
      <vt:lpstr>貳、Shading</vt:lpstr>
      <vt:lpstr>一、Shading with light</vt:lpstr>
      <vt:lpstr>一、Shading with light</vt:lpstr>
      <vt:lpstr>一、Shading with light</vt:lpstr>
      <vt:lpstr>一、Shading with light</vt:lpstr>
      <vt:lpstr>一、Shading with light</vt:lpstr>
      <vt:lpstr>二、基本照明模型實做</vt:lpstr>
      <vt:lpstr>二、基本照明模型實做</vt:lpstr>
      <vt:lpstr>二、基本照明模型實做</vt:lpstr>
      <vt:lpstr>二、基本照明模型實做</vt:lpstr>
      <vt:lpstr>二、基本照明模型實做</vt:lpstr>
      <vt:lpstr>二、基本照明模型實做</vt:lpstr>
      <vt:lpstr>二、基本照明模型實做</vt:lpstr>
      <vt:lpstr>二、基本照明模型實做</vt:lpstr>
      <vt:lpstr>二、基本照明模型實做</vt:lpstr>
      <vt:lpstr>二、基本照明模型實做</vt:lpstr>
      <vt:lpstr>二、基本照明模型實做</vt:lpstr>
      <vt:lpstr>二、基本照明模型實做</vt:lpstr>
      <vt:lpstr>二、基本照明模型實做</vt:lpstr>
      <vt:lpstr>二、基本照明模型實做</vt:lpstr>
      <vt:lpstr>二、基本照明模型實做</vt:lpstr>
      <vt:lpstr>二、基本照明模型實做</vt:lpstr>
      <vt:lpstr>二、基本照明模型實做</vt:lpstr>
      <vt:lpstr>二、基本照明模型實做</vt:lpstr>
      <vt:lpstr>二、基本照明模型實做</vt:lpstr>
      <vt:lpstr>二、基本照明模型實做</vt:lpstr>
      <vt:lpstr>二、基本照明模型實做</vt:lpstr>
      <vt:lpstr>二、基本照明模型實做</vt:lpstr>
      <vt:lpstr>二、基本照明模型實做</vt:lpstr>
      <vt:lpstr>二、基本照明模型實做</vt:lpstr>
      <vt:lpstr>二、基本照明模型實做</vt:lpstr>
      <vt:lpstr>二、基本照明模型實做</vt:lpstr>
      <vt:lpstr>二、基本照明模型實做</vt:lpstr>
      <vt:lpstr>二、基本照明模型實做</vt:lpstr>
      <vt:lpstr>二、基本照明模型實做</vt:lpstr>
      <vt:lpstr>二、基本照明模型實做</vt:lpstr>
      <vt:lpstr>二、基本照明模型實做</vt:lpstr>
      <vt:lpstr>二、基本照明模型實做</vt:lpstr>
      <vt:lpstr>Lesson 8結束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WebGL  Lesson 8</dc:title>
  <dc:creator>X</dc:creator>
  <cp:lastModifiedBy>a0928063208@gmail.com</cp:lastModifiedBy>
  <cp:revision>12</cp:revision>
  <dcterms:created xsi:type="dcterms:W3CDTF">2020-06-27T07:16:06Z</dcterms:created>
  <dcterms:modified xsi:type="dcterms:W3CDTF">2020-11-22T08:15:58Z</dcterms:modified>
</cp:coreProperties>
</file>